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handoutMasterIdLst>
    <p:handoutMasterId r:id="rId100"/>
  </p:handoutMasterIdLst>
  <p:sldIdLst>
    <p:sldId id="442" r:id="rId2"/>
    <p:sldId id="621" r:id="rId3"/>
    <p:sldId id="511" r:id="rId4"/>
    <p:sldId id="444" r:id="rId5"/>
    <p:sldId id="445" r:id="rId6"/>
    <p:sldId id="618" r:id="rId7"/>
    <p:sldId id="535" r:id="rId8"/>
    <p:sldId id="579" r:id="rId9"/>
    <p:sldId id="598" r:id="rId10"/>
    <p:sldId id="580" r:id="rId11"/>
    <p:sldId id="566" r:id="rId12"/>
    <p:sldId id="597" r:id="rId13"/>
    <p:sldId id="600" r:id="rId14"/>
    <p:sldId id="602" r:id="rId15"/>
    <p:sldId id="603" r:id="rId16"/>
    <p:sldId id="605" r:id="rId17"/>
    <p:sldId id="604" r:id="rId18"/>
    <p:sldId id="615" r:id="rId19"/>
    <p:sldId id="617" r:id="rId20"/>
    <p:sldId id="606" r:id="rId21"/>
    <p:sldId id="607" r:id="rId22"/>
    <p:sldId id="608" r:id="rId23"/>
    <p:sldId id="610" r:id="rId24"/>
    <p:sldId id="622" r:id="rId25"/>
    <p:sldId id="611" r:id="rId26"/>
    <p:sldId id="613" r:id="rId27"/>
    <p:sldId id="614" r:id="rId28"/>
    <p:sldId id="620" r:id="rId29"/>
    <p:sldId id="581" r:id="rId30"/>
    <p:sldId id="582" r:id="rId31"/>
    <p:sldId id="583" r:id="rId32"/>
    <p:sldId id="584" r:id="rId33"/>
    <p:sldId id="514" r:id="rId34"/>
    <p:sldId id="578" r:id="rId35"/>
    <p:sldId id="616" r:id="rId36"/>
    <p:sldId id="577" r:id="rId37"/>
    <p:sldId id="531" r:id="rId38"/>
    <p:sldId id="532" r:id="rId39"/>
    <p:sldId id="595" r:id="rId40"/>
    <p:sldId id="561" r:id="rId41"/>
    <p:sldId id="560" r:id="rId42"/>
    <p:sldId id="562" r:id="rId43"/>
    <p:sldId id="563" r:id="rId44"/>
    <p:sldId id="567" r:id="rId45"/>
    <p:sldId id="427" r:id="rId46"/>
    <p:sldId id="568" r:id="rId47"/>
    <p:sldId id="586" r:id="rId48"/>
    <p:sldId id="587" r:id="rId49"/>
    <p:sldId id="571" r:id="rId50"/>
    <p:sldId id="534" r:id="rId51"/>
    <p:sldId id="533" r:id="rId52"/>
    <p:sldId id="459" r:id="rId53"/>
    <p:sldId id="460" r:id="rId54"/>
    <p:sldId id="541" r:id="rId55"/>
    <p:sldId id="542" r:id="rId56"/>
    <p:sldId id="543" r:id="rId57"/>
    <p:sldId id="540" r:id="rId58"/>
    <p:sldId id="317" r:id="rId59"/>
    <p:sldId id="550" r:id="rId60"/>
    <p:sldId id="461" r:id="rId61"/>
    <p:sldId id="545" r:id="rId62"/>
    <p:sldId id="546" r:id="rId63"/>
    <p:sldId id="319" r:id="rId64"/>
    <p:sldId id="544" r:id="rId65"/>
    <p:sldId id="524" r:id="rId66"/>
    <p:sldId id="518" r:id="rId67"/>
    <p:sldId id="519" r:id="rId68"/>
    <p:sldId id="520" r:id="rId69"/>
    <p:sldId id="521" r:id="rId70"/>
    <p:sldId id="522" r:id="rId71"/>
    <p:sldId id="523" r:id="rId72"/>
    <p:sldId id="465" r:id="rId73"/>
    <p:sldId id="464" r:id="rId74"/>
    <p:sldId id="466" r:id="rId75"/>
    <p:sldId id="467" r:id="rId76"/>
    <p:sldId id="525" r:id="rId77"/>
    <p:sldId id="490" r:id="rId78"/>
    <p:sldId id="491" r:id="rId79"/>
    <p:sldId id="492" r:id="rId80"/>
    <p:sldId id="493" r:id="rId81"/>
    <p:sldId id="494" r:id="rId82"/>
    <p:sldId id="499" r:id="rId83"/>
    <p:sldId id="500" r:id="rId84"/>
    <p:sldId id="527" r:id="rId85"/>
    <p:sldId id="528" r:id="rId86"/>
    <p:sldId id="529" r:id="rId87"/>
    <p:sldId id="530" r:id="rId88"/>
    <p:sldId id="573" r:id="rId89"/>
    <p:sldId id="588" r:id="rId90"/>
    <p:sldId id="589" r:id="rId91"/>
    <p:sldId id="575" r:id="rId92"/>
    <p:sldId id="590" r:id="rId93"/>
    <p:sldId id="596" r:id="rId94"/>
    <p:sldId id="592" r:id="rId95"/>
    <p:sldId id="591" r:id="rId96"/>
    <p:sldId id="594" r:id="rId97"/>
    <p:sldId id="481" r:id="rId9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881A86"/>
    <a:srgbClr val="EF8525"/>
    <a:srgbClr val="416AB5"/>
    <a:srgbClr val="F50000"/>
    <a:srgbClr val="8DB236"/>
    <a:srgbClr val="3D2C85"/>
    <a:srgbClr val="3E2D87"/>
    <a:srgbClr val="376EAB"/>
    <a:srgbClr val="65B132"/>
    <a:srgbClr val="72509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941"/>
    <p:restoredTop sz="95018" autoAdjust="0"/>
  </p:normalViewPr>
  <p:slideViewPr>
    <p:cSldViewPr snapToGrid="0" snapToObjects="1">
      <p:cViewPr varScale="1">
        <p:scale>
          <a:sx n="147" d="100"/>
          <a:sy n="147" d="100"/>
        </p:scale>
        <p:origin x="26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0" d="100"/>
          <a:sy n="70" d="100"/>
        </p:scale>
        <p:origin x="-286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608B0F-CE19-CF49-BACC-BDB773AF1105}" type="datetimeFigureOut">
              <a:rPr lang="en-US" smtClean="0"/>
              <a:t>2/25/19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CD096F-7590-9A4B-9B25-044B862B9E25}" type="slidenum">
              <a:rPr lang="en-US" smtClean="0"/>
              <a:t>‹#›</a:t>
            </a:fld>
            <a:endParaRPr lang="en-US"/>
          </a:p>
        </p:txBody>
      </p:sp>
    </p:spTree>
    <p:extLst>
      <p:ext uri="{BB962C8B-B14F-4D97-AF65-F5344CB8AC3E}">
        <p14:creationId xmlns:p14="http://schemas.microsoft.com/office/powerpoint/2010/main" val="2233871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056EE0-C2E2-8548-94BF-62B093FAEBF9}" type="datetimeFigureOut">
              <a:rPr lang="en-US" smtClean="0"/>
              <a:t>2/25/19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5076D1-9E5E-AB4E-8488-35810C15D339}" type="slidenum">
              <a:rPr lang="en-US" smtClean="0"/>
              <a:t>‹#›</a:t>
            </a:fld>
            <a:endParaRPr lang="en-US"/>
          </a:p>
        </p:txBody>
      </p:sp>
    </p:spTree>
    <p:extLst>
      <p:ext uri="{BB962C8B-B14F-4D97-AF65-F5344CB8AC3E}">
        <p14:creationId xmlns:p14="http://schemas.microsoft.com/office/powerpoint/2010/main" val="28357558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moved to San Diego and started my lab at the Salk Institute in January of this year. I’m very happy to have this opportunity today to come and speak at UCLA and meet with some colleagues in Southern California.</a:t>
            </a:r>
          </a:p>
        </p:txBody>
      </p:sp>
      <p:sp>
        <p:nvSpPr>
          <p:cNvPr id="4" name="Slide Number Placeholder 3"/>
          <p:cNvSpPr>
            <a:spLocks noGrp="1"/>
          </p:cNvSpPr>
          <p:nvPr>
            <p:ph type="sldNum" sz="quarter" idx="10"/>
          </p:nvPr>
        </p:nvSpPr>
        <p:spPr/>
        <p:txBody>
          <a:bodyPr/>
          <a:lstStyle/>
          <a:p>
            <a:fld id="{4A5076D1-9E5E-AB4E-8488-35810C15D339}" type="slidenum">
              <a:rPr lang="en-US" smtClean="0"/>
              <a:t>1</a:t>
            </a:fld>
            <a:endParaRPr lang="en-US"/>
          </a:p>
        </p:txBody>
      </p:sp>
    </p:spTree>
    <p:extLst>
      <p:ext uri="{BB962C8B-B14F-4D97-AF65-F5344CB8AC3E}">
        <p14:creationId xmlns:p14="http://schemas.microsoft.com/office/powerpoint/2010/main" val="4194173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are some very low p-values that make it difficult</a:t>
            </a:r>
          </a:p>
          <a:p>
            <a:r>
              <a:rPr lang="en-US" dirty="0"/>
              <a:t>## to see the relationship between the two distributions,## so threshold p-values below 1e-20 to 1e-20</a:t>
            </a:r>
          </a:p>
        </p:txBody>
      </p:sp>
      <p:sp>
        <p:nvSpPr>
          <p:cNvPr id="4" name="Slide Number Placeholder 3"/>
          <p:cNvSpPr>
            <a:spLocks noGrp="1"/>
          </p:cNvSpPr>
          <p:nvPr>
            <p:ph type="sldNum" sz="quarter" idx="10"/>
          </p:nvPr>
        </p:nvSpPr>
        <p:spPr/>
        <p:txBody>
          <a:bodyPr/>
          <a:lstStyle/>
          <a:p>
            <a:fld id="{4A5076D1-9E5E-AB4E-8488-35810C15D339}" type="slidenum">
              <a:rPr lang="en-US" smtClean="0"/>
              <a:t>18</a:t>
            </a:fld>
            <a:endParaRPr lang="en-US"/>
          </a:p>
        </p:txBody>
      </p:sp>
    </p:spTree>
    <p:extLst>
      <p:ext uri="{BB962C8B-B14F-4D97-AF65-F5344CB8AC3E}">
        <p14:creationId xmlns:p14="http://schemas.microsoft.com/office/powerpoint/2010/main" val="4185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Quantile</a:t>
            </a:r>
            <a:r>
              <a:rPr lang="en-US" baseline="0" dirty="0"/>
              <a:t>-quantile </a:t>
            </a:r>
            <a:r>
              <a:rPr lang="en-US" dirty="0"/>
              <a:t>plot is used to compare</a:t>
            </a:r>
          </a:p>
          <a:p>
            <a:r>
              <a:rPr lang="en-US" dirty="0"/>
              <a:t>## two distributions. Under the null hypothesis, p-values should be uniformly distributed</a:t>
            </a:r>
          </a:p>
          <a:p>
            <a:r>
              <a:rPr lang="en-US" dirty="0"/>
              <a:t># we can use a </a:t>
            </a:r>
            <a:r>
              <a:rPr lang="en-US" dirty="0" err="1"/>
              <a:t>qq</a:t>
            </a:r>
            <a:r>
              <a:rPr lang="en-US" dirty="0"/>
              <a:t>-plot to compare the observed p-values to what would be expected# under the null </a:t>
            </a:r>
          </a:p>
        </p:txBody>
      </p:sp>
      <p:sp>
        <p:nvSpPr>
          <p:cNvPr id="4" name="Slide Number Placeholder 3"/>
          <p:cNvSpPr>
            <a:spLocks noGrp="1"/>
          </p:cNvSpPr>
          <p:nvPr>
            <p:ph type="sldNum" sz="quarter" idx="10"/>
          </p:nvPr>
        </p:nvSpPr>
        <p:spPr/>
        <p:txBody>
          <a:bodyPr/>
          <a:lstStyle/>
          <a:p>
            <a:fld id="{4A5076D1-9E5E-AB4E-8488-35810C15D339}" type="slidenum">
              <a:rPr lang="en-US" smtClean="0"/>
              <a:t>20</a:t>
            </a:fld>
            <a:endParaRPr lang="en-US"/>
          </a:p>
        </p:txBody>
      </p:sp>
    </p:spTree>
    <p:extLst>
      <p:ext uri="{BB962C8B-B14F-4D97-AF65-F5344CB8AC3E}">
        <p14:creationId xmlns:p14="http://schemas.microsoft.com/office/powerpoint/2010/main" val="178024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Quantile</a:t>
            </a:r>
            <a:r>
              <a:rPr lang="en-US" baseline="0" dirty="0"/>
              <a:t>-quantile </a:t>
            </a:r>
            <a:r>
              <a:rPr lang="en-US" dirty="0"/>
              <a:t>plot is used to compare</a:t>
            </a:r>
          </a:p>
          <a:p>
            <a:r>
              <a:rPr lang="en-US" dirty="0"/>
              <a:t>## two distributions. Under the null hypothesis, p-values should be uniformly distributed</a:t>
            </a:r>
          </a:p>
          <a:p>
            <a:r>
              <a:rPr lang="en-US" dirty="0"/>
              <a:t># we can use a </a:t>
            </a:r>
            <a:r>
              <a:rPr lang="en-US" dirty="0" err="1"/>
              <a:t>qq</a:t>
            </a:r>
            <a:r>
              <a:rPr lang="en-US" dirty="0"/>
              <a:t>-plot to compare the observed p-values to what would be expected# under the null </a:t>
            </a:r>
          </a:p>
        </p:txBody>
      </p:sp>
      <p:sp>
        <p:nvSpPr>
          <p:cNvPr id="4" name="Slide Number Placeholder 3"/>
          <p:cNvSpPr>
            <a:spLocks noGrp="1"/>
          </p:cNvSpPr>
          <p:nvPr>
            <p:ph type="sldNum" sz="quarter" idx="10"/>
          </p:nvPr>
        </p:nvSpPr>
        <p:spPr/>
        <p:txBody>
          <a:bodyPr/>
          <a:lstStyle/>
          <a:p>
            <a:fld id="{4A5076D1-9E5E-AB4E-8488-35810C15D339}" type="slidenum">
              <a:rPr lang="en-US" smtClean="0"/>
              <a:t>22</a:t>
            </a:fld>
            <a:endParaRPr lang="en-US"/>
          </a:p>
        </p:txBody>
      </p:sp>
    </p:spTree>
    <p:extLst>
      <p:ext uri="{BB962C8B-B14F-4D97-AF65-F5344CB8AC3E}">
        <p14:creationId xmlns:p14="http://schemas.microsoft.com/office/powerpoint/2010/main" val="78981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Quantile</a:t>
            </a:r>
            <a:r>
              <a:rPr lang="en-US" baseline="0" dirty="0"/>
              <a:t>-quantile </a:t>
            </a:r>
            <a:r>
              <a:rPr lang="en-US" dirty="0"/>
              <a:t>plot is used to compare</a:t>
            </a:r>
          </a:p>
          <a:p>
            <a:r>
              <a:rPr lang="en-US" dirty="0"/>
              <a:t>## two distributions. Under the null hypothesis, p-values should be uniformly distributed</a:t>
            </a:r>
          </a:p>
          <a:p>
            <a:r>
              <a:rPr lang="en-US" dirty="0"/>
              <a:t># we can use a </a:t>
            </a:r>
            <a:r>
              <a:rPr lang="en-US" dirty="0" err="1"/>
              <a:t>qq</a:t>
            </a:r>
            <a:r>
              <a:rPr lang="en-US" dirty="0"/>
              <a:t>-plot to compare the observed p-values to what would be expected# under the null </a:t>
            </a:r>
          </a:p>
        </p:txBody>
      </p:sp>
      <p:sp>
        <p:nvSpPr>
          <p:cNvPr id="4" name="Slide Number Placeholder 3"/>
          <p:cNvSpPr>
            <a:spLocks noGrp="1"/>
          </p:cNvSpPr>
          <p:nvPr>
            <p:ph type="sldNum" sz="quarter" idx="10"/>
          </p:nvPr>
        </p:nvSpPr>
        <p:spPr/>
        <p:txBody>
          <a:bodyPr/>
          <a:lstStyle/>
          <a:p>
            <a:fld id="{4A5076D1-9E5E-AB4E-8488-35810C15D339}" type="slidenum">
              <a:rPr lang="en-US" smtClean="0"/>
              <a:t>26</a:t>
            </a:fld>
            <a:endParaRPr lang="en-US"/>
          </a:p>
        </p:txBody>
      </p:sp>
    </p:spTree>
    <p:extLst>
      <p:ext uri="{BB962C8B-B14F-4D97-AF65-F5344CB8AC3E}">
        <p14:creationId xmlns:p14="http://schemas.microsoft.com/office/powerpoint/2010/main" val="259685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human traits, things get a bit more complicated still. Most traits are highly polygenic, which means that there are many genes that affect them. </a:t>
            </a:r>
          </a:p>
          <a:p>
            <a:r>
              <a:rPr lang="en-US" baseline="0" dirty="0"/>
              <a:t>Here I’m showing results from a genome-wide association test for height that was performed on </a:t>
            </a:r>
            <a:r>
              <a:rPr lang="en-US" b="1" baseline="0" dirty="0"/>
              <a:t>183,000</a:t>
            </a:r>
            <a:r>
              <a:rPr lang="en-US" baseline="0" dirty="0"/>
              <a:t> individuals. In this study they found 199 genes that are associated with human height. It is likely that there are hundreds more genes that contribute to this trait, but incredibly large sample sizes are needed to discover them.</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33</a:t>
            </a:fld>
            <a:endParaRPr lang="en-US"/>
          </a:p>
        </p:txBody>
      </p:sp>
    </p:spTree>
    <p:extLst>
      <p:ext uri="{BB962C8B-B14F-4D97-AF65-F5344CB8AC3E}">
        <p14:creationId xmlns:p14="http://schemas.microsoft.com/office/powerpoint/2010/main" val="2534124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buSzPct val="125000"/>
              <a:buFontTx/>
              <a:buNone/>
            </a:pPr>
            <a:r>
              <a:rPr lang="en-US" sz="1800" dirty="0">
                <a:cs typeface="Myriad Pro" charset="0"/>
                <a:sym typeface="Myriad Pro" charset="0"/>
              </a:rPr>
              <a:t>So a different</a:t>
            </a:r>
            <a:r>
              <a:rPr lang="en-US" sz="1800" baseline="0" dirty="0">
                <a:cs typeface="Myriad Pro" charset="0"/>
                <a:sym typeface="Myriad Pro" charset="0"/>
              </a:rPr>
              <a:t> approach is needed to go after functional variants, particularly those outside of coding regions.</a:t>
            </a:r>
          </a:p>
          <a:p>
            <a:pPr>
              <a:buSzPct val="125000"/>
              <a:buFontTx/>
              <a:buNone/>
            </a:pPr>
            <a:endParaRPr lang="en-US" sz="1800" baseline="0" dirty="0">
              <a:cs typeface="Myriad Pro" charset="0"/>
              <a:sym typeface="Myriad Pro" charset="0"/>
            </a:endParaRPr>
          </a:p>
          <a:p>
            <a:pPr>
              <a:buSzPct val="125000"/>
              <a:buFontTx/>
              <a:buNone/>
            </a:pPr>
            <a:r>
              <a:rPr lang="en-US" sz="1800" baseline="0" dirty="0">
                <a:cs typeface="Myriad Pro" charset="0"/>
                <a:sym typeface="Myriad Pro" charset="0"/>
              </a:rPr>
              <a:t>One approach that I am going to focus on today, is to measure traits such as gene expression at a molecular level and to treat these molecular traits as a phenotype. We can identify genetic variants associated with these molecular traits and start to bridge the gap with higher level phenotypes.</a:t>
            </a:r>
          </a:p>
          <a:p>
            <a:pPr>
              <a:buSzPct val="125000"/>
              <a:buFontTx/>
              <a:buNone/>
            </a:pPr>
            <a:endParaRPr lang="en-US" sz="1800" baseline="0" dirty="0">
              <a:cs typeface="Myriad Pro" charset="0"/>
              <a:sym typeface="Myriad Pro" charset="0"/>
            </a:endParaRPr>
          </a:p>
          <a:p>
            <a:pPr marL="0" marR="0" indent="0" algn="l" defTabSz="457200" rtl="0" eaLnBrk="1" fontAlgn="auto" latinLnBrk="0" hangingPunct="1">
              <a:lnSpc>
                <a:spcPct val="100000"/>
              </a:lnSpc>
              <a:spcBef>
                <a:spcPts val="0"/>
              </a:spcBef>
              <a:spcAft>
                <a:spcPts val="0"/>
              </a:spcAft>
              <a:buClrTx/>
              <a:buSzPct val="125000"/>
              <a:buFontTx/>
              <a:buNone/>
              <a:tabLst/>
              <a:defRPr/>
            </a:pPr>
            <a:r>
              <a:rPr lang="en-US" sz="1800" baseline="0" dirty="0">
                <a:cs typeface="Myriad Pro" charset="0"/>
                <a:sym typeface="Myriad Pro" charset="0"/>
              </a:rPr>
              <a:t>One of the primary aims of my research is to start making connections like these: to identify genetic variants that affect molecular traits, and then to link them to higher-level human phenotypes.</a:t>
            </a:r>
          </a:p>
          <a:p>
            <a:pPr>
              <a:buSzPct val="125000"/>
              <a:buFontTx/>
              <a:buNone/>
            </a:pPr>
            <a:endParaRPr lang="en-US" sz="1800" baseline="0" dirty="0">
              <a:cs typeface="Myriad Pro" charset="0"/>
              <a:sym typeface="Myriad Pro" charset="0"/>
            </a:endParaRPr>
          </a:p>
          <a:p>
            <a:pPr>
              <a:buSzPct val="125000"/>
              <a:buFontTx/>
              <a:buNone/>
            </a:pPr>
            <a:endParaRPr lang="en-US" sz="1800" baseline="0" dirty="0">
              <a:cs typeface="Myriad Pro" charset="0"/>
              <a:sym typeface="Myriad Pro" charset="0"/>
            </a:endParaRPr>
          </a:p>
          <a:p>
            <a:pPr>
              <a:buSzPct val="125000"/>
              <a:buFontTx/>
              <a:buNone/>
            </a:pPr>
            <a:r>
              <a:rPr lang="en-US" sz="1800" baseline="0" dirty="0">
                <a:cs typeface="Myriad Pro" charset="0"/>
                <a:sym typeface="Myriad Pro" charset="0"/>
              </a:rPr>
              <a:t> </a:t>
            </a:r>
            <a:endParaRPr lang="en-US" sz="1800" dirty="0">
              <a:cs typeface="Myriad Pro" charset="0"/>
              <a:sym typeface="Myriad Pro" charset="0"/>
            </a:endParaRPr>
          </a:p>
        </p:txBody>
      </p:sp>
    </p:spTree>
    <p:extLst>
      <p:ext uri="{BB962C8B-B14F-4D97-AF65-F5344CB8AC3E}">
        <p14:creationId xmlns:p14="http://schemas.microsoft.com/office/powerpoint/2010/main" val="1719518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5076D1-9E5E-AB4E-8488-35810C15D339}" type="slidenum">
              <a:rPr lang="en-US" smtClean="0"/>
              <a:t>38</a:t>
            </a:fld>
            <a:endParaRPr lang="en-US"/>
          </a:p>
        </p:txBody>
      </p:sp>
    </p:spTree>
    <p:extLst>
      <p:ext uri="{BB962C8B-B14F-4D97-AF65-F5344CB8AC3E}">
        <p14:creationId xmlns:p14="http://schemas.microsoft.com/office/powerpoint/2010/main" val="3747652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using gene expression as</a:t>
            </a:r>
            <a:r>
              <a:rPr lang="en-US" baseline="0" dirty="0"/>
              <a:t> a molecular trait published by the Pritchard and Gilad labs.</a:t>
            </a:r>
          </a:p>
          <a:p>
            <a:r>
              <a:rPr lang="en-US" baseline="0" dirty="0"/>
              <a:t>They looked at 70 lymphoblastoid cell lines, and treated gene expression as a quantitative trait. </a:t>
            </a:r>
          </a:p>
          <a:p>
            <a:r>
              <a:rPr lang="en-US" baseline="0" dirty="0"/>
              <a:t>They identified genetic associations with gene expression, which are known as </a:t>
            </a:r>
            <a:r>
              <a:rPr lang="en-US" baseline="0" dirty="0" err="1"/>
              <a:t>eQTLs</a:t>
            </a:r>
            <a:r>
              <a:rPr lang="en-US" baseline="0" dirty="0"/>
              <a:t>. </a:t>
            </a:r>
          </a:p>
          <a:p>
            <a:r>
              <a:rPr lang="en-US" baseline="0" dirty="0"/>
              <a:t>Here is an example of an </a:t>
            </a:r>
            <a:r>
              <a:rPr lang="en-US" baseline="0" dirty="0" err="1"/>
              <a:t>eQTL</a:t>
            </a:r>
            <a:r>
              <a:rPr lang="en-US" baseline="0" dirty="0"/>
              <a:t> for the gene TSP50. Individuals with the GG genotype have the highest expression, </a:t>
            </a:r>
            <a:r>
              <a:rPr lang="en-US" baseline="0" dirty="0" err="1"/>
              <a:t>heterozygus</a:t>
            </a:r>
            <a:r>
              <a:rPr lang="en-US" baseline="0" dirty="0"/>
              <a:t> individuals have intermediate expression and individuals with the AA genotype have the lowest expression </a:t>
            </a:r>
          </a:p>
        </p:txBody>
      </p:sp>
      <p:sp>
        <p:nvSpPr>
          <p:cNvPr id="4" name="Slide Number Placeholder 3"/>
          <p:cNvSpPr>
            <a:spLocks noGrp="1"/>
          </p:cNvSpPr>
          <p:nvPr>
            <p:ph type="sldNum" sz="quarter" idx="10"/>
          </p:nvPr>
        </p:nvSpPr>
        <p:spPr/>
        <p:txBody>
          <a:bodyPr/>
          <a:lstStyle/>
          <a:p>
            <a:fld id="{4A5076D1-9E5E-AB4E-8488-35810C15D339}" type="slidenum">
              <a:rPr lang="en-US" smtClean="0"/>
              <a:t>45</a:t>
            </a:fld>
            <a:endParaRPr lang="en-US"/>
          </a:p>
        </p:txBody>
      </p:sp>
    </p:spTree>
    <p:extLst>
      <p:ext uri="{BB962C8B-B14F-4D97-AF65-F5344CB8AC3E}">
        <p14:creationId xmlns:p14="http://schemas.microsoft.com/office/powerpoint/2010/main" val="344387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IN the nucleus of our cells, our genome doesn’t simply exist as naked DNA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rather it is bundled up into a protein-DNA complex, which is known as chromatin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at the lowest level chromatin consists of a set of nucleosome cores, that resemble beads on a string.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Each nucleosomes core is made up of an octamer of histone proteins, encircled by 147 </a:t>
            </a:r>
            <a:r>
              <a:rPr lang="en-US" sz="1200" baseline="0" dirty="0" err="1">
                <a:latin typeface="Arial" charset="0"/>
                <a:cs typeface="Arial" charset="0"/>
                <a:sym typeface="Arial" charset="0"/>
              </a:rPr>
              <a:t>basepairs</a:t>
            </a:r>
            <a:r>
              <a:rPr lang="en-US" sz="1200" baseline="0" dirty="0">
                <a:latin typeface="Arial" charset="0"/>
                <a:cs typeface="Arial" charset="0"/>
                <a:sym typeface="Arial" charset="0"/>
              </a:rPr>
              <a:t> of DNA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4A5076D1-9E5E-AB4E-8488-35810C15D339}" type="slidenum">
              <a:rPr lang="en-US" smtClean="0"/>
              <a:t>50</a:t>
            </a:fld>
            <a:endParaRPr lang="en-US"/>
          </a:p>
        </p:txBody>
      </p:sp>
    </p:spTree>
    <p:extLst>
      <p:ext uri="{BB962C8B-B14F-4D97-AF65-F5344CB8AC3E}">
        <p14:creationId xmlns:p14="http://schemas.microsoft.com/office/powerpoint/2010/main" val="2670963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cs typeface="Myriad Pro" charset="0"/>
                <a:sym typeface="Myriad Pro" charset="0"/>
              </a:rPr>
              <a:t>- For the remainder of my talk I will discuss molecular phenotypes that are related to chromatin.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cs typeface="Myriad Pro" charset="0"/>
                <a:sym typeface="Myriad Pro" charset="0"/>
              </a:rPr>
              <a:t>- </a:t>
            </a:r>
            <a:r>
              <a:rPr lang="en-US" sz="1200" baseline="0" dirty="0">
                <a:cs typeface="+mn-cs"/>
                <a:sym typeface="Myriad Pro" charset="0"/>
              </a:rPr>
              <a:t>I will first give some background on chromatin and then discuss several aspects chromatin that can be used as a quantitative trait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 I will then discuss </a:t>
            </a:r>
            <a:r>
              <a:rPr lang="en-US" baseline="0" dirty="0"/>
              <a:t>new methods that I developed for mapping molecular QTLs and how I applied these methods to identify histone modification QTLs.</a:t>
            </a:r>
          </a:p>
        </p:txBody>
      </p:sp>
      <p:sp>
        <p:nvSpPr>
          <p:cNvPr id="4" name="Slide Number Placeholder 3"/>
          <p:cNvSpPr>
            <a:spLocks noGrp="1"/>
          </p:cNvSpPr>
          <p:nvPr>
            <p:ph type="sldNum" sz="quarter" idx="10"/>
          </p:nvPr>
        </p:nvSpPr>
        <p:spPr/>
        <p:txBody>
          <a:bodyPr/>
          <a:lstStyle/>
          <a:p>
            <a:fld id="{4A5076D1-9E5E-AB4E-8488-35810C15D339}" type="slidenum">
              <a:rPr lang="en-US" smtClean="0"/>
              <a:t>51</a:t>
            </a:fld>
            <a:endParaRPr lang="en-US"/>
          </a:p>
        </p:txBody>
      </p:sp>
    </p:spTree>
    <p:extLst>
      <p:ext uri="{BB962C8B-B14F-4D97-AF65-F5344CB8AC3E}">
        <p14:creationId xmlns:p14="http://schemas.microsoft.com/office/powerpoint/2010/main" val="4040797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buSzPct val="125000"/>
              <a:buFontTx/>
              <a:buNone/>
            </a:pPr>
            <a:r>
              <a:rPr lang="en-US" sz="1800" dirty="0">
                <a:cs typeface="Myriad Pro" charset="0"/>
                <a:sym typeface="Myriad Pro" charset="0"/>
              </a:rPr>
              <a:t>Ideally</a:t>
            </a:r>
            <a:r>
              <a:rPr lang="en-US" sz="1800" baseline="0" dirty="0">
                <a:cs typeface="Myriad Pro" charset="0"/>
                <a:sym typeface="Myriad Pro" charset="0"/>
              </a:rPr>
              <a:t> we would like to be able to look at a set of sequence variants like these and pick out the ones that affect a particular human trait. For example, which, if any, of these genetic variants affect human height? Once we know which genetic variants are functional, how do we discover their mechanism of action?</a:t>
            </a:r>
          </a:p>
        </p:txBody>
      </p:sp>
    </p:spTree>
    <p:extLst>
      <p:ext uri="{BB962C8B-B14F-4D97-AF65-F5344CB8AC3E}">
        <p14:creationId xmlns:p14="http://schemas.microsoft.com/office/powerpoint/2010/main" val="1842469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a:t>
            </a:r>
            <a:r>
              <a:rPr lang="en-US" baseline="0" dirty="0"/>
              <a:t> regulatory sequences of the genome are typically depleted of nucleosomes. This cartoon shows two transcription factors, which are bound to regulatory regions where the nucleosomes have been displaced. This is typical of most active regulatory regions of the genome, so if you can identified nucleosome depleted regions you can identify many of the active regulatory regions in the genome</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52</a:t>
            </a:fld>
            <a:endParaRPr lang="en-US"/>
          </a:p>
        </p:txBody>
      </p:sp>
    </p:spTree>
    <p:extLst>
      <p:ext uri="{BB962C8B-B14F-4D97-AF65-F5344CB8AC3E}">
        <p14:creationId xmlns:p14="http://schemas.microsoft.com/office/powerpoint/2010/main" val="3826931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measure nucleosome depleted sequences is to use an enzyme known as DNase I,</a:t>
            </a:r>
            <a:r>
              <a:rPr lang="en-US" baseline="0" dirty="0"/>
              <a:t> which preferentially digests nucleosome free regions.</a:t>
            </a:r>
          </a:p>
        </p:txBody>
      </p:sp>
      <p:sp>
        <p:nvSpPr>
          <p:cNvPr id="4" name="Slide Number Placeholder 3"/>
          <p:cNvSpPr>
            <a:spLocks noGrp="1"/>
          </p:cNvSpPr>
          <p:nvPr>
            <p:ph type="sldNum" sz="quarter" idx="10"/>
          </p:nvPr>
        </p:nvSpPr>
        <p:spPr/>
        <p:txBody>
          <a:bodyPr/>
          <a:lstStyle/>
          <a:p>
            <a:fld id="{4A5076D1-9E5E-AB4E-8488-35810C15D339}" type="slidenum">
              <a:rPr lang="en-US" smtClean="0"/>
              <a:t>53</a:t>
            </a:fld>
            <a:endParaRPr lang="en-US"/>
          </a:p>
        </p:txBody>
      </p:sp>
    </p:spTree>
    <p:extLst>
      <p:ext uri="{BB962C8B-B14F-4D97-AF65-F5344CB8AC3E}">
        <p14:creationId xmlns:p14="http://schemas.microsoft.com/office/powerpoint/2010/main" val="142161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digest chromatin using DNase and isolate short sequence fragments that result from this digestion</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54</a:t>
            </a:fld>
            <a:endParaRPr lang="en-US"/>
          </a:p>
        </p:txBody>
      </p:sp>
    </p:spTree>
    <p:extLst>
      <p:ext uri="{BB962C8B-B14F-4D97-AF65-F5344CB8AC3E}">
        <p14:creationId xmlns:p14="http://schemas.microsoft.com/office/powerpoint/2010/main" val="142161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then sequence these short sequence fragments</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55</a:t>
            </a:fld>
            <a:endParaRPr lang="en-US"/>
          </a:p>
        </p:txBody>
      </p:sp>
    </p:spTree>
    <p:extLst>
      <p:ext uri="{BB962C8B-B14F-4D97-AF65-F5344CB8AC3E}">
        <p14:creationId xmlns:p14="http://schemas.microsoft.com/office/powerpoint/2010/main" val="1421614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Map the sequences to the genome</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56</a:t>
            </a:fld>
            <a:endParaRPr lang="en-US"/>
          </a:p>
        </p:txBody>
      </p:sp>
    </p:spTree>
    <p:extLst>
      <p:ext uri="{BB962C8B-B14F-4D97-AF65-F5344CB8AC3E}">
        <p14:creationId xmlns:p14="http://schemas.microsoft.com/office/powerpoint/2010/main" val="1421614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identify peak regions with a high density of mapped reads. These are regions are known as DNase-hypersensitive sites, and correspond to active regulatory sequences that are depleted of nucleosomes.</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57</a:t>
            </a:fld>
            <a:endParaRPr lang="en-US"/>
          </a:p>
        </p:txBody>
      </p:sp>
    </p:spTree>
    <p:extLst>
      <p:ext uri="{BB962C8B-B14F-4D97-AF65-F5344CB8AC3E}">
        <p14:creationId xmlns:p14="http://schemas.microsoft.com/office/powerpoint/2010/main" val="1421614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ln/>
        </p:spPr>
        <p:txBody>
          <a:bodyPr/>
          <a:lstStyle/>
          <a:p>
            <a:pPr marL="285750" indent="-285750">
              <a:buFontTx/>
              <a:buChar char="•"/>
              <a:defRPr/>
            </a:pPr>
            <a:r>
              <a:rPr lang="en-US" sz="1400" dirty="0">
                <a:latin typeface="Lucida Grande" charset="0"/>
                <a:cs typeface="Lucida Grande" charset="0"/>
                <a:sym typeface="Lucida Grande" charset="0"/>
              </a:rPr>
              <a:t>If</a:t>
            </a:r>
            <a:r>
              <a:rPr lang="en-US" sz="1400" baseline="0" dirty="0">
                <a:latin typeface="Lucida Grande" charset="0"/>
                <a:cs typeface="Lucida Grande" charset="0"/>
                <a:sym typeface="Lucida Grande" charset="0"/>
              </a:rPr>
              <a:t> we can measure DNase sensitivity in many individuals we can now treat it as a molecular trait.</a:t>
            </a:r>
            <a:endParaRPr lang="en-US" sz="1400" dirty="0">
              <a:latin typeface="Lucida Grande" charset="0"/>
              <a:cs typeface="Lucida Grande" charset="0"/>
              <a:sym typeface="Lucida Grande" charset="0"/>
            </a:endParaRPr>
          </a:p>
          <a:p>
            <a:pPr marL="285750" indent="-285750">
              <a:buFontTx/>
              <a:buChar char="•"/>
              <a:defRPr/>
            </a:pPr>
            <a:r>
              <a:rPr lang="en-US" sz="1400" dirty="0">
                <a:latin typeface="Lucida Grande" charset="0"/>
                <a:cs typeface="Lucida Grande" charset="0"/>
                <a:sym typeface="Lucida Grande" charset="0"/>
              </a:rPr>
              <a:t>This is</a:t>
            </a:r>
            <a:r>
              <a:rPr lang="en-US" sz="1400" baseline="0" dirty="0">
                <a:latin typeface="Lucida Grande" charset="0"/>
                <a:cs typeface="Lucida Grande" charset="0"/>
                <a:sym typeface="Lucida Grande" charset="0"/>
              </a:rPr>
              <a:t> a figure from a paper from the Pritchard and Gilad labs where they measured DNase 1 sensitivity in 70 cell lines</a:t>
            </a:r>
          </a:p>
          <a:p>
            <a:pPr marL="285750" indent="-285750">
              <a:buFontTx/>
              <a:buChar char="•"/>
              <a:defRPr/>
            </a:pPr>
            <a:r>
              <a:rPr lang="en-US" sz="1400" baseline="0" dirty="0">
                <a:latin typeface="Lucida Grande" charset="0"/>
                <a:cs typeface="Lucida Grande" charset="0"/>
                <a:sym typeface="Lucida Grande" charset="0"/>
              </a:rPr>
              <a:t>They identified genetic associations with DNase sensitivity which they named dsQTLs for DNase sensitivity quantitative trait loci</a:t>
            </a:r>
          </a:p>
          <a:p>
            <a:pPr marL="285750" indent="-285750">
              <a:buFontTx/>
              <a:buChar char="•"/>
              <a:defRPr/>
            </a:pPr>
            <a:r>
              <a:rPr lang="en-US" sz="1400" baseline="0" dirty="0">
                <a:latin typeface="Lucida Grande" charset="0"/>
                <a:cs typeface="Lucida Grande" charset="0"/>
                <a:sym typeface="Lucida Grande" charset="0"/>
              </a:rPr>
              <a:t>This is one example of a region surrounding a dsQTL, where the black line indicates the location of the associated polymorphism.</a:t>
            </a:r>
          </a:p>
          <a:p>
            <a:pPr marL="285750" indent="-285750">
              <a:buFontTx/>
              <a:buChar char="•"/>
              <a:defRPr/>
            </a:pPr>
            <a:r>
              <a:rPr lang="en-US" sz="1400" baseline="0" dirty="0">
                <a:latin typeface="Lucida Grande" charset="0"/>
                <a:cs typeface="Lucida Grande" charset="0"/>
                <a:sym typeface="Lucida Grande" charset="0"/>
              </a:rPr>
              <a:t>Surrounding the polymorphism there is a clear difference in DNase sensitivity between different genotypes</a:t>
            </a:r>
          </a:p>
          <a:p>
            <a:pPr marL="0" indent="0">
              <a:buFontTx/>
              <a:buNone/>
              <a:defRPr/>
            </a:pPr>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439010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ln/>
        </p:spPr>
        <p:txBody>
          <a:bodyPr/>
          <a:lstStyle/>
          <a:p>
            <a:pPr marL="285750" indent="-285750">
              <a:buFontTx/>
              <a:buChar char="•"/>
              <a:defRPr/>
            </a:pPr>
            <a:r>
              <a:rPr lang="en-US" sz="1400" baseline="0" dirty="0">
                <a:latin typeface="Lucida Grande" charset="0"/>
                <a:cs typeface="Lucida Grande" charset="0"/>
                <a:sym typeface="Lucida Grande" charset="0"/>
              </a:rPr>
              <a:t>Interestingly, the polymorphism falls within a binding site and disrupts the binding motif for the transcription factor </a:t>
            </a:r>
            <a:r>
              <a:rPr lang="en-US" sz="1400" baseline="0" dirty="0" err="1">
                <a:latin typeface="Lucida Grande" charset="0"/>
                <a:cs typeface="Lucida Grande" charset="0"/>
                <a:sym typeface="Lucida Grande" charset="0"/>
              </a:rPr>
              <a:t>NFkB</a:t>
            </a:r>
            <a:endParaRPr lang="en-US" sz="1400" baseline="0" dirty="0">
              <a:latin typeface="Lucida Grande" charset="0"/>
              <a:cs typeface="Lucida Grande" charset="0"/>
              <a:sym typeface="Lucida Grande" charset="0"/>
            </a:endParaRPr>
          </a:p>
          <a:p>
            <a:pPr marL="285750" indent="-285750">
              <a:buFontTx/>
              <a:buChar char="•"/>
              <a:defRPr/>
            </a:pPr>
            <a:r>
              <a:rPr lang="en-US" sz="1400" baseline="0" dirty="0">
                <a:latin typeface="Lucida Grande" charset="0"/>
                <a:cs typeface="Lucida Grande" charset="0"/>
                <a:sym typeface="Lucida Grande" charset="0"/>
              </a:rPr>
              <a:t>This suggests that the binding of this transcription factor might be important for the chromatin accessibility of this region.</a:t>
            </a:r>
            <a:endParaRPr lang="en-US" sz="1400" dirty="0">
              <a:latin typeface="Lucida Grande" charset="0"/>
              <a:cs typeface="Lucida Grande" charset="0"/>
              <a:sym typeface="Lucida Grande" charset="0"/>
            </a:endParaRPr>
          </a:p>
        </p:txBody>
      </p:sp>
    </p:spTree>
    <p:extLst>
      <p:ext uri="{BB962C8B-B14F-4D97-AF65-F5344CB8AC3E}">
        <p14:creationId xmlns:p14="http://schemas.microsoft.com/office/powerpoint/2010/main" val="1850524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assay that can</a:t>
            </a:r>
            <a:r>
              <a:rPr lang="en-US" baseline="0" dirty="0"/>
              <a:t> be used to examine chromatin is MNase-seq.</a:t>
            </a:r>
          </a:p>
          <a:p>
            <a:endParaRPr lang="en-US" baseline="0" dirty="0"/>
          </a:p>
          <a:p>
            <a:r>
              <a:rPr lang="en-US" baseline="0" dirty="0"/>
              <a:t>MNase is like DNase, in that it digests DNA. It preferentially digests linker regions between nucleosomes, not just the nucleosome depleted regions that are accessibly to DNase.</a:t>
            </a:r>
          </a:p>
        </p:txBody>
      </p:sp>
      <p:sp>
        <p:nvSpPr>
          <p:cNvPr id="4" name="Slide Number Placeholder 3"/>
          <p:cNvSpPr>
            <a:spLocks noGrp="1"/>
          </p:cNvSpPr>
          <p:nvPr>
            <p:ph type="sldNum" sz="quarter" idx="10"/>
          </p:nvPr>
        </p:nvSpPr>
        <p:spPr/>
        <p:txBody>
          <a:bodyPr/>
          <a:lstStyle/>
          <a:p>
            <a:fld id="{4A5076D1-9E5E-AB4E-8488-35810C15D339}" type="slidenum">
              <a:rPr lang="en-US" smtClean="0"/>
              <a:t>60</a:t>
            </a:fld>
            <a:endParaRPr lang="en-US"/>
          </a:p>
        </p:txBody>
      </p:sp>
    </p:spTree>
    <p:extLst>
      <p:ext uri="{BB962C8B-B14F-4D97-AF65-F5344CB8AC3E}">
        <p14:creationId xmlns:p14="http://schemas.microsoft.com/office/powerpoint/2010/main" val="2204490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digesting chromatin with MNase, fragments of DNA that were wrapped around the nucleosomes can be isolated and their ends can be sequenced.</a:t>
            </a:r>
          </a:p>
          <a:p>
            <a:endParaRPr lang="en-US" baseline="0" dirty="0"/>
          </a:p>
        </p:txBody>
      </p:sp>
      <p:sp>
        <p:nvSpPr>
          <p:cNvPr id="4" name="Slide Number Placeholder 3"/>
          <p:cNvSpPr>
            <a:spLocks noGrp="1"/>
          </p:cNvSpPr>
          <p:nvPr>
            <p:ph type="sldNum" sz="quarter" idx="10"/>
          </p:nvPr>
        </p:nvSpPr>
        <p:spPr/>
        <p:txBody>
          <a:bodyPr/>
          <a:lstStyle/>
          <a:p>
            <a:fld id="{4A5076D1-9E5E-AB4E-8488-35810C15D339}" type="slidenum">
              <a:rPr lang="en-US" smtClean="0"/>
              <a:t>61</a:t>
            </a:fld>
            <a:endParaRPr lang="en-US"/>
          </a:p>
        </p:txBody>
      </p:sp>
    </p:spTree>
    <p:extLst>
      <p:ext uri="{BB962C8B-B14F-4D97-AF65-F5344CB8AC3E}">
        <p14:creationId xmlns:p14="http://schemas.microsoft.com/office/powerpoint/2010/main" val="220449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defining the</a:t>
            </a:r>
            <a:r>
              <a:rPr lang="en-US" baseline="0" dirty="0"/>
              <a:t> features that make each of us unique, </a:t>
            </a:r>
            <a:r>
              <a:rPr lang="en-US" dirty="0"/>
              <a:t>genetic</a:t>
            </a:r>
            <a:r>
              <a:rPr lang="en-US" baseline="0" dirty="0"/>
              <a:t> variation also has important medical consequences. Many genetic variants influence disease risk. Shown here are just a few of the common diseases that have important genetic components.</a:t>
            </a:r>
          </a:p>
          <a:p>
            <a:endParaRPr lang="en-US" baseline="0" dirty="0"/>
          </a:p>
          <a:p>
            <a:r>
              <a:rPr lang="en-US" baseline="0" dirty="0"/>
              <a:t>If we want to understand the causes of these diseases and ultimately how to treat them it’s really important to understand how genetic variation leads to disease risk is important </a:t>
            </a:r>
          </a:p>
        </p:txBody>
      </p:sp>
      <p:sp>
        <p:nvSpPr>
          <p:cNvPr id="4" name="Slide Number Placeholder 3"/>
          <p:cNvSpPr>
            <a:spLocks noGrp="1"/>
          </p:cNvSpPr>
          <p:nvPr>
            <p:ph type="sldNum" sz="quarter" idx="10"/>
          </p:nvPr>
        </p:nvSpPr>
        <p:spPr/>
        <p:txBody>
          <a:bodyPr/>
          <a:lstStyle/>
          <a:p>
            <a:fld id="{4A5076D1-9E5E-AB4E-8488-35810C15D339}" type="slidenum">
              <a:rPr lang="en-US" smtClean="0"/>
              <a:t>4</a:t>
            </a:fld>
            <a:endParaRPr lang="en-US"/>
          </a:p>
        </p:txBody>
      </p:sp>
    </p:spTree>
    <p:extLst>
      <p:ext uri="{BB962C8B-B14F-4D97-AF65-F5344CB8AC3E}">
        <p14:creationId xmlns:p14="http://schemas.microsoft.com/office/powerpoint/2010/main" val="4054801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br>
              <a:rPr lang="en-US" baseline="0" dirty="0"/>
            </a:br>
            <a:r>
              <a:rPr lang="en-US" baseline="0" dirty="0"/>
              <a:t>We can then mapped the sequenced DNA fragments back to the genome to determine the positions of nucleosomes on the genome.</a:t>
            </a:r>
          </a:p>
        </p:txBody>
      </p:sp>
      <p:sp>
        <p:nvSpPr>
          <p:cNvPr id="4" name="Slide Number Placeholder 3"/>
          <p:cNvSpPr>
            <a:spLocks noGrp="1"/>
          </p:cNvSpPr>
          <p:nvPr>
            <p:ph type="sldNum" sz="quarter" idx="10"/>
          </p:nvPr>
        </p:nvSpPr>
        <p:spPr/>
        <p:txBody>
          <a:bodyPr/>
          <a:lstStyle/>
          <a:p>
            <a:fld id="{4A5076D1-9E5E-AB4E-8488-35810C15D339}" type="slidenum">
              <a:rPr lang="en-US" smtClean="0"/>
              <a:t>62</a:t>
            </a:fld>
            <a:endParaRPr lang="en-US"/>
          </a:p>
        </p:txBody>
      </p:sp>
    </p:spTree>
    <p:extLst>
      <p:ext uri="{BB962C8B-B14F-4D97-AF65-F5344CB8AC3E}">
        <p14:creationId xmlns:p14="http://schemas.microsoft.com/office/powerpoint/2010/main" val="2204490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ln/>
        </p:spPr>
        <p:txBody>
          <a:bodyPr/>
          <a:lstStyle/>
          <a:p>
            <a:pPr>
              <a:defRPr/>
            </a:pPr>
            <a:r>
              <a:rPr lang="en-US" sz="1400" dirty="0">
                <a:latin typeface="Lucida Grande" charset="0"/>
                <a:cs typeface="Lucida Grande" charset="0"/>
                <a:sym typeface="Lucida Grande" charset="0"/>
              </a:rPr>
              <a:t>In</a:t>
            </a:r>
            <a:r>
              <a:rPr lang="en-US" sz="1400" baseline="0" dirty="0">
                <a:latin typeface="Lucida Grande" charset="0"/>
                <a:cs typeface="Lucida Grande" charset="0"/>
                <a:sym typeface="Lucida Grande" charset="0"/>
              </a:rPr>
              <a:t> collaboration with the Gilad lab, I conducted a study </a:t>
            </a:r>
            <a:r>
              <a:rPr lang="en-US" sz="1400" dirty="0">
                <a:latin typeface="Lucida Grande" charset="0"/>
                <a:cs typeface="Lucida Grande" charset="0"/>
                <a:sym typeface="Lucida Grande" charset="0"/>
              </a:rPr>
              <a:t>in which we collected</a:t>
            </a:r>
            <a:r>
              <a:rPr lang="en-US" sz="1400" baseline="0" dirty="0">
                <a:latin typeface="Lucida Grande" charset="0"/>
                <a:cs typeface="Lucida Grande" charset="0"/>
                <a:sym typeface="Lucida Grande" charset="0"/>
              </a:rPr>
              <a:t> MNase-</a:t>
            </a:r>
            <a:r>
              <a:rPr lang="en-US" sz="1400" baseline="0" dirty="0" err="1">
                <a:latin typeface="Lucida Grande" charset="0"/>
                <a:cs typeface="Lucida Grande" charset="0"/>
                <a:sym typeface="Lucida Grande" charset="0"/>
              </a:rPr>
              <a:t>seq</a:t>
            </a:r>
            <a:r>
              <a:rPr lang="en-US" sz="1400" baseline="0" dirty="0">
                <a:latin typeface="Lucida Grande" charset="0"/>
                <a:cs typeface="Lucida Grande" charset="0"/>
                <a:sym typeface="Lucida Grande" charset="0"/>
              </a:rPr>
              <a:t> data from 7 lymphoblastoid cell lines.</a:t>
            </a:r>
          </a:p>
          <a:p>
            <a:pPr>
              <a:defRPr/>
            </a:pPr>
            <a:r>
              <a:rPr lang="en-US" sz="1400" baseline="0" dirty="0">
                <a:latin typeface="Lucida Grande" charset="0"/>
                <a:cs typeface="Lucida Grande" charset="0"/>
                <a:sym typeface="Lucida Grande" charset="0"/>
              </a:rPr>
              <a:t>We then used these data to determine the positions of nucleosomes in these cells.</a:t>
            </a:r>
            <a:endParaRPr lang="en-US" sz="1400" dirty="0">
              <a:latin typeface="Lucida Grande" charset="0"/>
              <a:cs typeface="Lucida Grande" charset="0"/>
              <a:sym typeface="Lucida Grande" charset="0"/>
            </a:endParaRPr>
          </a:p>
          <a:p>
            <a:pPr>
              <a:defRPr/>
            </a:pPr>
            <a:endParaRPr lang="en-US" sz="1400" dirty="0">
              <a:latin typeface="Lucida Grande" charset="0"/>
              <a:cs typeface="Lucida Grande" charset="0"/>
              <a:sym typeface="Lucida Grande" charset="0"/>
            </a:endParaRPr>
          </a:p>
          <a:p>
            <a:pPr>
              <a:defRPr/>
            </a:pPr>
            <a:r>
              <a:rPr lang="en-US" sz="1400" dirty="0">
                <a:latin typeface="Lucida Grande" charset="0"/>
                <a:cs typeface="Lucida Grande" charset="0"/>
                <a:sym typeface="Lucida Grande" charset="0"/>
              </a:rPr>
              <a:t>One question</a:t>
            </a:r>
            <a:r>
              <a:rPr lang="en-US" sz="1400" baseline="0" dirty="0">
                <a:latin typeface="Lucida Grande" charset="0"/>
                <a:cs typeface="Lucida Grande" charset="0"/>
                <a:sym typeface="Lucida Grande" charset="0"/>
              </a:rPr>
              <a:t> we can ask with these data are whether genetic variants that affect DNase sensitivity also affect the positioning of nearby nucleosomes. </a:t>
            </a:r>
          </a:p>
          <a:p>
            <a:pPr>
              <a:defRPr/>
            </a:pPr>
            <a:endParaRPr lang="en-US" sz="1400" baseline="0" dirty="0">
              <a:latin typeface="Lucida Grande" charset="0"/>
              <a:cs typeface="Lucida Grande" charset="0"/>
              <a:sym typeface="Lucida Grande" charset="0"/>
            </a:endParaRPr>
          </a:p>
          <a:p>
            <a:pPr>
              <a:defRPr/>
            </a:pPr>
            <a:r>
              <a:rPr lang="en-US" sz="1400" baseline="0" dirty="0">
                <a:latin typeface="Lucida Grande" charset="0"/>
                <a:cs typeface="Lucida Grande" charset="0"/>
                <a:sym typeface="Lucida Grande" charset="0"/>
              </a:rPr>
              <a:t>Here I’m showing you mean DNase1 sensitivity, aggregated across all dsQTLs that were identified in 70 cell lines. You can see that there is the expected association between genotype and DNase1 sensitivity.</a:t>
            </a:r>
            <a:endParaRPr lang="en-US" sz="1400" dirty="0">
              <a:latin typeface="Lucida Grande" charset="0"/>
              <a:cs typeface="Lucida Grande" charset="0"/>
              <a:sym typeface="Lucida Grande" charset="0"/>
            </a:endParaRPr>
          </a:p>
          <a:p>
            <a:pPr>
              <a:defRPr/>
            </a:pPr>
            <a:endParaRPr lang="en-US" sz="1400" dirty="0">
              <a:latin typeface="Lucida Grande" charset="0"/>
              <a:cs typeface="Lucida Grande" charset="0"/>
              <a:sym typeface="Lucida Grande" charset="0"/>
            </a:endParaRPr>
          </a:p>
          <a:p>
            <a:pPr>
              <a:defRPr/>
            </a:pPr>
            <a:r>
              <a:rPr lang="en-US" sz="1400" dirty="0">
                <a:latin typeface="Lucida Grande" charset="0"/>
                <a:cs typeface="Lucida Grande" charset="0"/>
                <a:sym typeface="Lucida Grande" charset="0"/>
              </a:rPr>
              <a:t>The</a:t>
            </a:r>
            <a:r>
              <a:rPr lang="en-US" sz="1400" baseline="0" dirty="0">
                <a:latin typeface="Lucida Grande" charset="0"/>
                <a:cs typeface="Lucida Grande" charset="0"/>
                <a:sym typeface="Lucida Grande" charset="0"/>
              </a:rPr>
              <a:t> bottom plot shows the nucleosome positions grouped into the same genotype classes as the dsQTLs. In the high-sensitivity genotype the nucleosomes have very consistent positions and are organized into regularly spaced arrays surrounding the DNase hypersensitive site. In the low-sensitivity genotype class the nucleosome positions have shifted and are much less consistent between regions. This shows that genetic variation that affects DNase sensitivity also affects the positions of flanking nucleosomes.</a:t>
            </a:r>
          </a:p>
        </p:txBody>
      </p:sp>
    </p:spTree>
    <p:extLst>
      <p:ext uri="{BB962C8B-B14F-4D97-AF65-F5344CB8AC3E}">
        <p14:creationId xmlns:p14="http://schemas.microsoft.com/office/powerpoint/2010/main" val="298964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ln/>
        </p:spPr>
        <p:txBody>
          <a:bodyPr/>
          <a:lstStyle/>
          <a:p>
            <a:pPr>
              <a:defRPr/>
            </a:pPr>
            <a:r>
              <a:rPr lang="en-US" sz="1400" dirty="0">
                <a:latin typeface="Lucida Grande" charset="0"/>
                <a:cs typeface="Lucida Grande" charset="0"/>
                <a:sym typeface="Lucida Grande" charset="0"/>
              </a:rPr>
              <a:t>We can now look at how nucleosomes</a:t>
            </a:r>
            <a:r>
              <a:rPr lang="en-US" sz="1400" baseline="0" dirty="0">
                <a:latin typeface="Lucida Grande" charset="0"/>
                <a:cs typeface="Lucida Grande" charset="0"/>
                <a:sym typeface="Lucida Grande" charset="0"/>
              </a:rPr>
              <a:t> are positioned around these same DNase hypersensitive sites.</a:t>
            </a:r>
            <a:endParaRPr lang="en-US" sz="1400" dirty="0">
              <a:latin typeface="Lucida Grande" charset="0"/>
              <a:cs typeface="Lucida Grande" charset="0"/>
              <a:sym typeface="Lucida Grande" charset="0"/>
            </a:endParaRPr>
          </a:p>
          <a:p>
            <a:pPr>
              <a:defRPr/>
            </a:pPr>
            <a:endParaRPr lang="en-US" sz="1400" dirty="0">
              <a:latin typeface="Lucida Grande" charset="0"/>
              <a:cs typeface="Lucida Grande" charset="0"/>
              <a:sym typeface="Lucida Grande" charset="0"/>
            </a:endParaRPr>
          </a:p>
          <a:p>
            <a:pPr>
              <a:defRPr/>
            </a:pPr>
            <a:r>
              <a:rPr lang="en-US" sz="1400" dirty="0">
                <a:latin typeface="Lucida Grande" charset="0"/>
                <a:cs typeface="Lucida Grande" charset="0"/>
                <a:sym typeface="Lucida Grande" charset="0"/>
              </a:rPr>
              <a:t>The</a:t>
            </a:r>
            <a:r>
              <a:rPr lang="en-US" sz="1400" baseline="0" dirty="0">
                <a:latin typeface="Lucida Grande" charset="0"/>
                <a:cs typeface="Lucida Grande" charset="0"/>
                <a:sym typeface="Lucida Grande" charset="0"/>
              </a:rPr>
              <a:t> bottom plot shows the nucleosome positions grouped into the same genotype classes as the dsQTLs. In the high-sensitivity genotype the nucleosomes have very consistent positions and are organized into regularly spaced arrays surrounding the DNase hypersensitive site. In the low-sensitivity genotype class the nucleosome positions have shifted and are much less consistent between regions. This shows that genetic variation that affects DNase sensitivity also affects the positions of flanking nucleosomes.</a:t>
            </a:r>
          </a:p>
        </p:txBody>
      </p:sp>
    </p:spTree>
    <p:extLst>
      <p:ext uri="{BB962C8B-B14F-4D97-AF65-F5344CB8AC3E}">
        <p14:creationId xmlns:p14="http://schemas.microsoft.com/office/powerpoint/2010/main" val="1731580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Histone proteins may be chemically modified by enzymes within the cell. For example, the tails of the histone proteins can be modified by the addition of methyl or acetyl groups.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What’s interesting about these chemical modifications is that they are correlated with the function of the genome sequence.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So the presence or absence of particular histone modifications can be used to learn something about what the DNA sequence is doing</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For example H3 Lysine 4 tri-methylation is found around the promoter regions of genes that are being actively expressed   </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65</a:t>
            </a:fld>
            <a:endParaRPr lang="en-US"/>
          </a:p>
        </p:txBody>
      </p:sp>
    </p:spTree>
    <p:extLst>
      <p:ext uri="{BB962C8B-B14F-4D97-AF65-F5344CB8AC3E}">
        <p14:creationId xmlns:p14="http://schemas.microsoft.com/office/powerpoint/2010/main" val="1243552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The genomic locations of nucleosomes with different modifications can be determined with ChIP-seq experiments.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In this example, nucleosomes that have a </a:t>
            </a:r>
            <a:r>
              <a:rPr lang="en-US" sz="1200" baseline="0" dirty="0" err="1">
                <a:latin typeface="Arial" charset="0"/>
                <a:cs typeface="Arial" charset="0"/>
                <a:sym typeface="Arial" charset="0"/>
              </a:rPr>
              <a:t>trimethylated</a:t>
            </a:r>
            <a:r>
              <a:rPr lang="en-US" sz="1200" baseline="0" dirty="0">
                <a:latin typeface="Arial" charset="0"/>
                <a:cs typeface="Arial" charset="0"/>
                <a:sym typeface="Arial" charset="0"/>
              </a:rPr>
              <a:t> histone 3, lysine 4 residue are pulled down using an antibody that is specific to this modification.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The ends of the DNA fragments that are wrapped around these nucleosomes can then be sequenced and mapped back to the genome to determine where histones with this modification are located in the genome.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baseline="0" dirty="0">
              <a:latin typeface="Arial" charset="0"/>
              <a:cs typeface="Arial" charset="0"/>
              <a:sym typeface="Arial" charset="0"/>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66</a:t>
            </a:fld>
            <a:endParaRPr lang="en-US"/>
          </a:p>
        </p:txBody>
      </p:sp>
    </p:spTree>
    <p:extLst>
      <p:ext uri="{BB962C8B-B14F-4D97-AF65-F5344CB8AC3E}">
        <p14:creationId xmlns:p14="http://schemas.microsoft.com/office/powerpoint/2010/main" val="1621221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We can measure the genomic locations of genes with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The genomic locations of nucleosomes with different modifications can be determined with ChIP-seq experiments.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In this example, nucleosomes that have a </a:t>
            </a:r>
            <a:r>
              <a:rPr lang="en-US" sz="1200" baseline="0" dirty="0" err="1">
                <a:latin typeface="Arial" charset="0"/>
                <a:cs typeface="Arial" charset="0"/>
                <a:sym typeface="Arial" charset="0"/>
              </a:rPr>
              <a:t>trimethylated</a:t>
            </a:r>
            <a:r>
              <a:rPr lang="en-US" sz="1200" baseline="0" dirty="0">
                <a:latin typeface="Arial" charset="0"/>
                <a:cs typeface="Arial" charset="0"/>
                <a:sym typeface="Arial" charset="0"/>
              </a:rPr>
              <a:t> histone 3, lysine 4 residue are pulled down using an antibody that is specific to this modification.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The ends of the DNA fragments that are wrapped around these nucleosomes can then be sequenced and mapped back to the genome to determine where histones with this modification are located in the genome.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baseline="0" dirty="0">
              <a:latin typeface="Arial" charset="0"/>
              <a:cs typeface="Arial" charset="0"/>
              <a:sym typeface="Arial" charset="0"/>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67</a:t>
            </a:fld>
            <a:endParaRPr lang="en-US"/>
          </a:p>
        </p:txBody>
      </p:sp>
    </p:spTree>
    <p:extLst>
      <p:ext uri="{BB962C8B-B14F-4D97-AF65-F5344CB8AC3E}">
        <p14:creationId xmlns:p14="http://schemas.microsoft.com/office/powerpoint/2010/main" val="162122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The ends of the DNA fragments that are wrapped around these nucleosomes can then be sequenced using high-throughput sequencing technology</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68</a:t>
            </a:fld>
            <a:endParaRPr lang="en-US"/>
          </a:p>
        </p:txBody>
      </p:sp>
    </p:spTree>
    <p:extLst>
      <p:ext uri="{BB962C8B-B14F-4D97-AF65-F5344CB8AC3E}">
        <p14:creationId xmlns:p14="http://schemas.microsoft.com/office/powerpoint/2010/main" val="1621221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And mapped to the reference genome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69</a:t>
            </a:fld>
            <a:endParaRPr lang="en-US"/>
          </a:p>
        </p:txBody>
      </p:sp>
    </p:spTree>
    <p:extLst>
      <p:ext uri="{BB962C8B-B14F-4D97-AF65-F5344CB8AC3E}">
        <p14:creationId xmlns:p14="http://schemas.microsoft.com/office/powerpoint/2010/main" val="1621221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To determine the location of nucleosomes with these histone modifications we can then look for where a lot of reads map, or in other words ChIP-seq peaks.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baseline="0" dirty="0">
              <a:latin typeface="Arial" charset="0"/>
              <a:cs typeface="Arial" charset="0"/>
              <a:sym typeface="Arial" charset="0"/>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70</a:t>
            </a:fld>
            <a:endParaRPr lang="en-US"/>
          </a:p>
        </p:txBody>
      </p:sp>
    </p:spTree>
    <p:extLst>
      <p:ext uri="{BB962C8B-B14F-4D97-AF65-F5344CB8AC3E}">
        <p14:creationId xmlns:p14="http://schemas.microsoft.com/office/powerpoint/2010/main" val="1621221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We performed ChIP-seq experiments on cells derived from 10 individuals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While 10 individuals may not sound like a lot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In total these experiments generated 4.4billion sequence reads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Or roughly 132GB of data</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baseline="0" dirty="0">
              <a:latin typeface="Arial" charset="0"/>
              <a:cs typeface="Arial" charset="0"/>
              <a:sym typeface="Arial" charset="0"/>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aseline="0" dirty="0">
                <a:latin typeface="Arial" charset="0"/>
                <a:cs typeface="Arial" charset="0"/>
                <a:sym typeface="Arial" charset="0"/>
              </a:rPr>
              <a:t>Because these same individuals have been used in other studies we also have RNA-</a:t>
            </a:r>
            <a:r>
              <a:rPr lang="en-US" sz="1200" baseline="0" dirty="0" err="1">
                <a:latin typeface="Arial" charset="0"/>
                <a:cs typeface="Arial" charset="0"/>
                <a:sym typeface="Arial" charset="0"/>
              </a:rPr>
              <a:t>seq</a:t>
            </a:r>
            <a:r>
              <a:rPr lang="en-US" sz="1200" baseline="0" dirty="0">
                <a:latin typeface="Arial" charset="0"/>
                <a:cs typeface="Arial" charset="0"/>
                <a:sym typeface="Arial" charset="0"/>
              </a:rPr>
              <a:t> data and complete genotype information for them</a:t>
            </a:r>
          </a:p>
        </p:txBody>
      </p:sp>
      <p:sp>
        <p:nvSpPr>
          <p:cNvPr id="4" name="Slide Number Placeholder 3"/>
          <p:cNvSpPr>
            <a:spLocks noGrp="1"/>
          </p:cNvSpPr>
          <p:nvPr>
            <p:ph type="sldNum" sz="quarter" idx="10"/>
          </p:nvPr>
        </p:nvSpPr>
        <p:spPr/>
        <p:txBody>
          <a:bodyPr/>
          <a:lstStyle/>
          <a:p>
            <a:fld id="{4A5076D1-9E5E-AB4E-8488-35810C15D339}" type="slidenum">
              <a:rPr lang="en-US" smtClean="0"/>
              <a:t>71</a:t>
            </a:fld>
            <a:endParaRPr lang="en-US"/>
          </a:p>
        </p:txBody>
      </p:sp>
    </p:spTree>
    <p:extLst>
      <p:ext uri="{BB962C8B-B14F-4D97-AF65-F5344CB8AC3E}">
        <p14:creationId xmlns:p14="http://schemas.microsoft.com/office/powerpoint/2010/main" val="124355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buSzPct val="125000"/>
              <a:buFontTx/>
              <a:buNone/>
            </a:pPr>
            <a:r>
              <a:rPr lang="en-US" sz="1800" dirty="0">
                <a:cs typeface="Myriad Pro" charset="0"/>
                <a:sym typeface="Myriad Pro" charset="0"/>
              </a:rPr>
              <a:t>Yet</a:t>
            </a:r>
            <a:r>
              <a:rPr lang="en-US" sz="1800" baseline="0" dirty="0">
                <a:cs typeface="Myriad Pro" charset="0"/>
                <a:sym typeface="Myriad Pro" charset="0"/>
              </a:rPr>
              <a:t> even when we have a comprehensive catalog of human genetic variation, determining which genetic variants are functional is extremely difficult. This is a picture of known genetic variants in a single region of the genome. Without additional information, there is no way to tell which of these variants have meaningful biological functions. And this is very small region of the genome. The haploid human genome contains over 3 billion bases and each of us carries millions of genetic variants. Only a subset which affect human traits. </a:t>
            </a:r>
          </a:p>
        </p:txBody>
      </p:sp>
    </p:spTree>
    <p:extLst>
      <p:ext uri="{BB962C8B-B14F-4D97-AF65-F5344CB8AC3E}">
        <p14:creationId xmlns:p14="http://schemas.microsoft.com/office/powerpoint/2010/main" val="863984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that we can ask with these data</a:t>
            </a:r>
            <a:r>
              <a:rPr lang="en-US" baseline="0" dirty="0"/>
              <a:t> are whether other molecular traits are also associated with differences in histone modification.</a:t>
            </a:r>
          </a:p>
          <a:p>
            <a:endParaRPr lang="en-US" baseline="0" dirty="0"/>
          </a:p>
          <a:p>
            <a:r>
              <a:rPr lang="en-US" baseline="0" dirty="0"/>
              <a:t>This figure shows aggregate RNA-</a:t>
            </a:r>
            <a:r>
              <a:rPr lang="en-US" baseline="0" dirty="0" err="1"/>
              <a:t>seq</a:t>
            </a:r>
            <a:r>
              <a:rPr lang="en-US" baseline="0" dirty="0"/>
              <a:t> read depth at the Transcription Start Sites that are associated with known gene expression QTLs or </a:t>
            </a:r>
            <a:r>
              <a:rPr lang="en-US" baseline="0" dirty="0" err="1"/>
              <a:t>eQTLs</a:t>
            </a:r>
            <a:r>
              <a:rPr lang="en-US" baseline="0" dirty="0"/>
              <a:t>.</a:t>
            </a:r>
          </a:p>
          <a:p>
            <a:r>
              <a:rPr lang="en-US" baseline="0" dirty="0"/>
              <a:t>The different colors show the mean read depth for each genotype class. </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72</a:t>
            </a:fld>
            <a:endParaRPr lang="en-US"/>
          </a:p>
        </p:txBody>
      </p:sp>
    </p:spTree>
    <p:extLst>
      <p:ext uri="{BB962C8B-B14F-4D97-AF65-F5344CB8AC3E}">
        <p14:creationId xmlns:p14="http://schemas.microsoft.com/office/powerpoint/2010/main" val="922993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made</a:t>
            </a:r>
            <a:r>
              <a:rPr lang="en-US" baseline="0" dirty="0"/>
              <a:t> similar plots for each of the 4 histone modifications around the same transcription start sites, and calculating mean read depth for each of the </a:t>
            </a:r>
            <a:r>
              <a:rPr lang="en-US" baseline="0" dirty="0" err="1"/>
              <a:t>eQTL</a:t>
            </a:r>
            <a:r>
              <a:rPr lang="en-US" baseline="0" dirty="0"/>
              <a:t> genotypes.</a:t>
            </a:r>
          </a:p>
          <a:p>
            <a:endParaRPr lang="en-US" baseline="0" dirty="0"/>
          </a:p>
          <a:p>
            <a:r>
              <a:rPr lang="en-US" baseline="0" dirty="0"/>
              <a:t>There is no difference in H3K4me1, but this mark is typically found outside of promoter regions.</a:t>
            </a:r>
          </a:p>
          <a:p>
            <a:endParaRPr lang="en-US" baseline="0" dirty="0"/>
          </a:p>
          <a:p>
            <a:r>
              <a:rPr lang="en-US" baseline="0" dirty="0"/>
              <a:t>The two marks associated with active promoters, H3K4me1 and H3K27ac, have the highest level for the high expression genotype, and the lowest levels in the low expression genotype.</a:t>
            </a:r>
          </a:p>
          <a:p>
            <a:endParaRPr lang="en-US" baseline="0" dirty="0"/>
          </a:p>
          <a:p>
            <a:r>
              <a:rPr lang="en-US" baseline="0" dirty="0"/>
              <a:t>This trend is reversed for the repressive mark H3K27me3, which has its highest level in the genotype class with the lowest expression.</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73</a:t>
            </a:fld>
            <a:endParaRPr lang="en-US"/>
          </a:p>
        </p:txBody>
      </p:sp>
    </p:spTree>
    <p:extLst>
      <p:ext uri="{BB962C8B-B14F-4D97-AF65-F5344CB8AC3E}">
        <p14:creationId xmlns:p14="http://schemas.microsoft.com/office/powerpoint/2010/main" val="638789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looked at dsQTLs,</a:t>
            </a:r>
            <a:r>
              <a:rPr lang="en-US" baseline="0" dirty="0"/>
              <a:t> which are sites with a known association between genotype and chromatin accessibility as measured by sensitivity to DNase1.</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74</a:t>
            </a:fld>
            <a:endParaRPr lang="en-US"/>
          </a:p>
        </p:txBody>
      </p:sp>
    </p:spTree>
    <p:extLst>
      <p:ext uri="{BB962C8B-B14F-4D97-AF65-F5344CB8AC3E}">
        <p14:creationId xmlns:p14="http://schemas.microsoft.com/office/powerpoint/2010/main" val="3582267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Histone marks</a:t>
            </a:r>
            <a:r>
              <a:rPr lang="en-US" baseline="0" dirty="0"/>
              <a:t> around dsQTLs are also associated with the genotype of the dsQTLs.</a:t>
            </a:r>
          </a:p>
          <a:p>
            <a:r>
              <a:rPr lang="en-US" baseline="0" dirty="0"/>
              <a:t>H3K4me1 and H3K27ac are both elevated in the individuals with the high sensitivity genotype.</a:t>
            </a:r>
          </a:p>
          <a:p>
            <a:br>
              <a:rPr lang="en-US" baseline="0" dirty="0"/>
            </a:br>
            <a:r>
              <a:rPr lang="en-US" baseline="0" dirty="0"/>
              <a:t>The levels of H3K4me3 are not as high around dsQTLs, because most of them lie outside of promoter regions, where this mark is found.</a:t>
            </a:r>
          </a:p>
          <a:p>
            <a:endParaRPr lang="en-US" baseline="0" dirty="0"/>
          </a:p>
          <a:p>
            <a:r>
              <a:rPr lang="en-US" baseline="0" dirty="0"/>
              <a:t>These results and those from the </a:t>
            </a:r>
            <a:r>
              <a:rPr lang="en-US" baseline="0" dirty="0" err="1"/>
              <a:t>eQTLs</a:t>
            </a:r>
            <a:r>
              <a:rPr lang="en-US" baseline="0" dirty="0"/>
              <a:t>, show that genetic variants associated with one molecular trait, such as gene expression or DNase1 sensitivity often affect other molecular traits as well. This is evidence that genetic variants often drive coordinated changes in multiple molecular phenotypes.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A5076D1-9E5E-AB4E-8488-35810C15D339}" type="slidenum">
              <a:rPr lang="en-US" smtClean="0"/>
              <a:t>75</a:t>
            </a:fld>
            <a:endParaRPr lang="en-US"/>
          </a:p>
        </p:txBody>
      </p:sp>
    </p:spTree>
    <p:extLst>
      <p:ext uri="{BB962C8B-B14F-4D97-AF65-F5344CB8AC3E}">
        <p14:creationId xmlns:p14="http://schemas.microsoft.com/office/powerpoint/2010/main" val="4263118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want to know if we can use the </a:t>
            </a:r>
            <a:r>
              <a:rPr lang="en-US" baseline="0" dirty="0" err="1"/>
              <a:t>Chip-Seq</a:t>
            </a:r>
            <a:r>
              <a:rPr lang="en-US" baseline="0" dirty="0"/>
              <a:t> data from these experiments and treat Histone modifications as a molecular trait.</a:t>
            </a:r>
          </a:p>
          <a:p>
            <a:endParaRPr lang="en-US" baseline="0" dirty="0"/>
          </a:p>
          <a:p>
            <a:r>
              <a:rPr lang="en-US" baseline="0" dirty="0"/>
              <a:t>Is it possible to identify histone modification QTLs </a:t>
            </a:r>
          </a:p>
          <a:p>
            <a:endParaRPr lang="en-US" baseline="0" dirty="0"/>
          </a:p>
          <a:p>
            <a:r>
              <a:rPr lang="en-US" baseline="0" dirty="0" err="1"/>
              <a:t>ut</a:t>
            </a:r>
            <a:r>
              <a:rPr lang="en-US" baseline="0" dirty="0"/>
              <a:t> is it possible to identify histone mark QTLs with only 10 samples for each histone modification?</a:t>
            </a:r>
          </a:p>
          <a:p>
            <a:endParaRPr lang="en-US" baseline="0" dirty="0"/>
          </a:p>
          <a:p>
            <a:r>
              <a:rPr lang="en-US" baseline="0" dirty="0"/>
              <a:t>To test this, we can take a standard approach to QTL mapping. We can identify SNPs that are within, or near to, ChIP-seq peaks, and test whether the SNPs, genotype is associated with the read depth of the peak.</a:t>
            </a:r>
          </a:p>
          <a:p>
            <a:endParaRPr lang="en-US" baseline="0" dirty="0"/>
          </a:p>
          <a:p>
            <a:r>
              <a:rPr lang="en-US" baseline="0" dirty="0"/>
              <a:t>Here is an cartoon example, where we are testing whether there is an association between read depth and the genotype of a SNP using a simple linear model.</a:t>
            </a:r>
          </a:p>
        </p:txBody>
      </p:sp>
      <p:sp>
        <p:nvSpPr>
          <p:cNvPr id="4" name="Slide Number Placeholder 3"/>
          <p:cNvSpPr>
            <a:spLocks noGrp="1"/>
          </p:cNvSpPr>
          <p:nvPr>
            <p:ph type="sldNum" sz="quarter" idx="10"/>
          </p:nvPr>
        </p:nvSpPr>
        <p:spPr/>
        <p:txBody>
          <a:bodyPr/>
          <a:lstStyle/>
          <a:p>
            <a:fld id="{4A5076D1-9E5E-AB4E-8488-35810C15D339}" type="slidenum">
              <a:rPr lang="en-US" smtClean="0"/>
              <a:t>76</a:t>
            </a:fld>
            <a:endParaRPr lang="en-US"/>
          </a:p>
        </p:txBody>
      </p:sp>
    </p:spTree>
    <p:extLst>
      <p:ext uri="{BB962C8B-B14F-4D97-AF65-F5344CB8AC3E}">
        <p14:creationId xmlns:p14="http://schemas.microsoft.com/office/powerpoint/2010/main" val="1607130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a standard linear regression approach is hopeless</a:t>
            </a:r>
            <a:r>
              <a:rPr lang="en-US" baseline="0" dirty="0"/>
              <a:t> with only 10 individuals. </a:t>
            </a:r>
          </a:p>
          <a:p>
            <a:r>
              <a:rPr lang="en-US" baseline="0" dirty="0"/>
              <a:t>But perhaps we can do better by exploiting some other features of the data. </a:t>
            </a:r>
          </a:p>
          <a:p>
            <a:r>
              <a:rPr lang="en-US" baseline="0" dirty="0"/>
              <a:t>I am going to describe a software package that we have developed that we call WASP. </a:t>
            </a:r>
          </a:p>
          <a:p>
            <a:r>
              <a:rPr lang="en-US" baseline="0" dirty="0"/>
              <a:t>WASP has two parts. The first part is a new statistical test for QTL discovery that we call the Combined Haplotype Test</a:t>
            </a:r>
          </a:p>
          <a:p>
            <a:r>
              <a:rPr lang="en-US" baseline="0" dirty="0"/>
              <a:t>The second part is a new method for correcting for bias in read mapping when working with allele-specific reads.</a:t>
            </a:r>
          </a:p>
          <a:p>
            <a:endParaRPr lang="en-US" baseline="0" dirty="0"/>
          </a:p>
          <a:p>
            <a:r>
              <a:rPr lang="en-US" baseline="0" dirty="0"/>
              <a:t>WASP is available for free on </a:t>
            </a:r>
            <a:r>
              <a:rPr lang="en-US" baseline="0" dirty="0" err="1"/>
              <a:t>github</a:t>
            </a:r>
            <a:r>
              <a:rPr lang="en-US" baseline="0" dirty="0"/>
              <a:t> and we would love to have more people try it out.</a:t>
            </a:r>
          </a:p>
        </p:txBody>
      </p:sp>
      <p:sp>
        <p:nvSpPr>
          <p:cNvPr id="4" name="Slide Number Placeholder 3"/>
          <p:cNvSpPr>
            <a:spLocks noGrp="1"/>
          </p:cNvSpPr>
          <p:nvPr>
            <p:ph type="sldNum" sz="quarter" idx="10"/>
          </p:nvPr>
        </p:nvSpPr>
        <p:spPr/>
        <p:txBody>
          <a:bodyPr/>
          <a:lstStyle/>
          <a:p>
            <a:fld id="{4A5076D1-9E5E-AB4E-8488-35810C15D339}" type="slidenum">
              <a:rPr lang="en-US" smtClean="0"/>
              <a:t>77</a:t>
            </a:fld>
            <a:endParaRPr lang="en-US"/>
          </a:p>
        </p:txBody>
      </p:sp>
    </p:spTree>
    <p:extLst>
      <p:ext uri="{BB962C8B-B14F-4D97-AF65-F5344CB8AC3E}">
        <p14:creationId xmlns:p14="http://schemas.microsoft.com/office/powerpoint/2010/main" val="1282618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will start by describing how the Combined Haplotype Test works.</a:t>
            </a:r>
          </a:p>
          <a:p>
            <a:r>
              <a:rPr lang="en-US" baseline="0" dirty="0"/>
              <a:t>As a first step, we can again use ChIP-seq read depth information, but instead of performing a standard linear regression we can model the read count data using the Poisson family of distributions. This more accurate models the variation that is present in the data, particularly if the number of counts is fairly small.</a:t>
            </a:r>
          </a:p>
          <a:p>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78</a:t>
            </a:fld>
            <a:endParaRPr lang="en-US"/>
          </a:p>
        </p:txBody>
      </p:sp>
    </p:spTree>
    <p:extLst>
      <p:ext uri="{BB962C8B-B14F-4D97-AF65-F5344CB8AC3E}">
        <p14:creationId xmlns:p14="http://schemas.microsoft.com/office/powerpoint/2010/main" val="3769066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sequencing reads, we can also perform a different type of test that uses another type of information: allele-specific reads.</a:t>
            </a:r>
          </a:p>
          <a:p>
            <a:br>
              <a:rPr lang="en-US" baseline="0" dirty="0"/>
            </a:br>
            <a:r>
              <a:rPr lang="en-US" baseline="0" dirty="0"/>
              <a:t>When reads overlap a heterozygous SNP they can be assigned to one chromosome or another, by looking at the base that is present in the read. We can then test whether these reads are imbalanced, that is whether they come from one chromosome more often than the other, using a binomial test.</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79</a:t>
            </a:fld>
            <a:endParaRPr lang="en-US"/>
          </a:p>
        </p:txBody>
      </p:sp>
    </p:spTree>
    <p:extLst>
      <p:ext uri="{BB962C8B-B14F-4D97-AF65-F5344CB8AC3E}">
        <p14:creationId xmlns:p14="http://schemas.microsoft.com/office/powerpoint/2010/main" val="1400598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also have phasing information for SNPs, we know which alleles come</a:t>
            </a:r>
            <a:r>
              <a:rPr lang="en-US" baseline="0" dirty="0"/>
              <a:t> together on the same chromosome. We can then test for allelic imbalance at all nearby heterozygous SNPs on the same haplotype.</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80</a:t>
            </a:fld>
            <a:endParaRPr lang="en-US"/>
          </a:p>
        </p:txBody>
      </p:sp>
    </p:spTree>
    <p:extLst>
      <p:ext uri="{BB962C8B-B14F-4D97-AF65-F5344CB8AC3E}">
        <p14:creationId xmlns:p14="http://schemas.microsoft.com/office/powerpoint/2010/main" val="140059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by defining</a:t>
            </a:r>
            <a:r>
              <a:rPr lang="en-US" baseline="0" dirty="0"/>
              <a:t> each test so that they share parameters, we can combine the read depth and allelic imbalance parts of the test together. This is a likelihood ratio test, which we call the “Combined Haplotype Test”</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81</a:t>
            </a:fld>
            <a:endParaRPr lang="en-US"/>
          </a:p>
        </p:txBody>
      </p:sp>
    </p:spTree>
    <p:extLst>
      <p:ext uri="{BB962C8B-B14F-4D97-AF65-F5344CB8AC3E}">
        <p14:creationId xmlns:p14="http://schemas.microsoft.com/office/powerpoint/2010/main" val="154622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approach that has been used successfully is to perform a test for genetic association.</a:t>
            </a:r>
            <a:r>
              <a:rPr lang="en-US" baseline="0" dirty="0"/>
              <a:t> You can taka look at a single genetic variant and ask if the genotype of that variant is associated with a trait of interest.</a:t>
            </a:r>
          </a:p>
          <a:p>
            <a:r>
              <a:rPr lang="en-US" baseline="0" dirty="0"/>
              <a:t>In this cartoon I am grouping individuals by whether they have 2 copies of the G allele, 2 copies of the A allele, or one copy of each allele. And you can see that there is a clear association between genotype and height.</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7</a:t>
            </a:fld>
            <a:endParaRPr lang="en-US"/>
          </a:p>
        </p:txBody>
      </p:sp>
    </p:spTree>
    <p:extLst>
      <p:ext uri="{BB962C8B-B14F-4D97-AF65-F5344CB8AC3E}">
        <p14:creationId xmlns:p14="http://schemas.microsoft.com/office/powerpoint/2010/main" val="1652986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are the results from performing this test on H3K27ac peaks across the genome. </a:t>
            </a:r>
          </a:p>
          <a:p>
            <a:endParaRPr lang="en-US" baseline="0" dirty="0"/>
          </a:p>
          <a:p>
            <a:r>
              <a:rPr lang="en-US" baseline="0" dirty="0"/>
              <a:t>This is a </a:t>
            </a:r>
            <a:r>
              <a:rPr lang="en-US" baseline="0" dirty="0" err="1"/>
              <a:t>quantile-quantile</a:t>
            </a:r>
            <a:r>
              <a:rPr lang="en-US" baseline="0" dirty="0"/>
              <a:t> plot that shows the ranked -log10 p-values on the Y-axis compared to the -log10 p-values expected under the null hypothesis. </a:t>
            </a:r>
          </a:p>
          <a:p>
            <a:endParaRPr lang="en-US" baseline="0" dirty="0"/>
          </a:p>
          <a:p>
            <a:r>
              <a:rPr lang="en-US" baseline="0" dirty="0"/>
              <a:t>Using this approach there is only a slight enrichment of SNPs with low P-values and no significant SNPs  at a false discovery rate of 10% </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82</a:t>
            </a:fld>
            <a:endParaRPr lang="en-US"/>
          </a:p>
        </p:txBody>
      </p:sp>
    </p:spTree>
    <p:extLst>
      <p:ext uri="{BB962C8B-B14F-4D97-AF65-F5344CB8AC3E}">
        <p14:creationId xmlns:p14="http://schemas.microsoft.com/office/powerpoint/2010/main" val="2261763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QQ plot shows the results</a:t>
            </a:r>
            <a:r>
              <a:rPr lang="en-US" baseline="0" dirty="0"/>
              <a:t> of applying the combined haplotype test genome-wide to H3K27ac peaks.</a:t>
            </a:r>
          </a:p>
          <a:p>
            <a:r>
              <a:rPr lang="en-US" baseline="0" dirty="0"/>
              <a:t>Using this test there is a large enrichment of SNPs with low p-values, and we can identify 335 distinct QTLs at a false-discovery rate of 10% (or 730 at a less stringent FDR threshold of 20%).</a:t>
            </a:r>
          </a:p>
          <a:p>
            <a:r>
              <a:rPr lang="en-US" baseline="0" dirty="0"/>
              <a:t>Interestingly if we look at dsQTLs we see that these are more enriched for low p-values than typical peaks, again indicating that multiple molecular phenotypes often occur together.</a:t>
            </a:r>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83</a:t>
            </a:fld>
            <a:endParaRPr lang="en-US"/>
          </a:p>
        </p:txBody>
      </p:sp>
    </p:spTree>
    <p:extLst>
      <p:ext uri="{BB962C8B-B14F-4D97-AF65-F5344CB8AC3E}">
        <p14:creationId xmlns:p14="http://schemas.microsoft.com/office/powerpoint/2010/main" val="2856308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a:t>
            </a:r>
            <a:r>
              <a:rPr lang="en-US" baseline="0" dirty="0"/>
              <a:t> of what one of these QTLs look like.</a:t>
            </a:r>
          </a:p>
          <a:p>
            <a:endParaRPr lang="en-US" baseline="0" dirty="0"/>
          </a:p>
          <a:p>
            <a:r>
              <a:rPr lang="en-US" baseline="0" dirty="0"/>
              <a:t>This is an H3K4me3 QTL that is most strongly associated with this SNP that falls within the promoter of the gene SNX7.</a:t>
            </a:r>
          </a:p>
          <a:p>
            <a:endParaRPr lang="en-US" baseline="0" dirty="0"/>
          </a:p>
          <a:p>
            <a:r>
              <a:rPr lang="en-US" baseline="0" dirty="0"/>
              <a:t>In this track I’m showing the mean read depth for H3K4me3. The individuals have been colored and grouped by the genotype of this SNP. </a:t>
            </a:r>
          </a:p>
          <a:p>
            <a:endParaRPr lang="en-US" baseline="0" dirty="0"/>
          </a:p>
          <a:p>
            <a:r>
              <a:rPr lang="en-US" baseline="0" dirty="0"/>
              <a:t>Individuals with the AA genotype are colored in dark blue, and have much higher numbers of mapped reads across this region compared to heterozygous individuals (colored in purple) and individuals who are homozygous for GG (colored in orange).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A5076D1-9E5E-AB4E-8488-35810C15D339}" type="slidenum">
              <a:rPr lang="en-US" smtClean="0"/>
              <a:t>84</a:t>
            </a:fld>
            <a:endParaRPr lang="en-US"/>
          </a:p>
        </p:txBody>
      </p:sp>
    </p:spTree>
    <p:extLst>
      <p:ext uri="{BB962C8B-B14F-4D97-AF65-F5344CB8AC3E}">
        <p14:creationId xmlns:p14="http://schemas.microsoft.com/office/powerpoint/2010/main" val="39194602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addition to being associated with H3K4me3, this genetic variant is also associated with H3K27ac across the promoter region.</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A5076D1-9E5E-AB4E-8488-35810C15D339}" type="slidenum">
              <a:rPr lang="en-US" smtClean="0"/>
              <a:t>85</a:t>
            </a:fld>
            <a:endParaRPr lang="en-US"/>
          </a:p>
        </p:txBody>
      </p:sp>
    </p:spTree>
    <p:extLst>
      <p:ext uri="{BB962C8B-B14F-4D97-AF65-F5344CB8AC3E}">
        <p14:creationId xmlns:p14="http://schemas.microsoft.com/office/powerpoint/2010/main" val="3919460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this SNP is also associated with RNA-</a:t>
            </a:r>
            <a:r>
              <a:rPr lang="en-US" baseline="0" dirty="0" err="1"/>
              <a:t>seq</a:t>
            </a:r>
            <a:r>
              <a:rPr lang="en-US" baseline="0" dirty="0"/>
              <a:t> reads, in other words it is an </a:t>
            </a:r>
            <a:r>
              <a:rPr lang="en-US" baseline="0" dirty="0" err="1"/>
              <a:t>eQTL</a:t>
            </a:r>
            <a:endParaRPr lang="en-US" baseline="0" dirty="0"/>
          </a:p>
        </p:txBody>
      </p:sp>
      <p:sp>
        <p:nvSpPr>
          <p:cNvPr id="4" name="Slide Number Placeholder 3"/>
          <p:cNvSpPr>
            <a:spLocks noGrp="1"/>
          </p:cNvSpPr>
          <p:nvPr>
            <p:ph type="sldNum" sz="quarter" idx="10"/>
          </p:nvPr>
        </p:nvSpPr>
        <p:spPr/>
        <p:txBody>
          <a:bodyPr/>
          <a:lstStyle/>
          <a:p>
            <a:fld id="{4A5076D1-9E5E-AB4E-8488-35810C15D339}" type="slidenum">
              <a:rPr lang="en-US" smtClean="0"/>
              <a:t>86</a:t>
            </a:fld>
            <a:endParaRPr lang="en-US"/>
          </a:p>
        </p:txBody>
      </p:sp>
    </p:spTree>
    <p:extLst>
      <p:ext uri="{BB962C8B-B14F-4D97-AF65-F5344CB8AC3E}">
        <p14:creationId xmlns:p14="http://schemas.microsoft.com/office/powerpoint/2010/main" val="3919460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it is also associated with RNA polymerase</a:t>
            </a:r>
            <a:r>
              <a:rPr lang="en-US" baseline="0" dirty="0"/>
              <a:t> 2 binding and with DNase sensitivity. </a:t>
            </a:r>
          </a:p>
          <a:p>
            <a:endParaRPr lang="en-US" baseline="0" dirty="0"/>
          </a:p>
          <a:p>
            <a:r>
              <a:rPr lang="en-US" baseline="0" dirty="0"/>
              <a:t>In general, many of the histone mark QTLs look like this where multiple molecular traits are correlated with a single genetic variant.</a:t>
            </a:r>
          </a:p>
          <a:p>
            <a:endParaRPr lang="en-US" baseline="0" dirty="0"/>
          </a:p>
          <a:p>
            <a:r>
              <a:rPr lang="en-US" baseline="0" dirty="0"/>
              <a:t>This shows that these molecular traits are closely connected, and that the same processes that affect gene regulation often affect multiple aspects of chromatin state.</a:t>
            </a:r>
          </a:p>
        </p:txBody>
      </p:sp>
      <p:sp>
        <p:nvSpPr>
          <p:cNvPr id="4" name="Slide Number Placeholder 3"/>
          <p:cNvSpPr>
            <a:spLocks noGrp="1"/>
          </p:cNvSpPr>
          <p:nvPr>
            <p:ph type="sldNum" sz="quarter" idx="10"/>
          </p:nvPr>
        </p:nvSpPr>
        <p:spPr/>
        <p:txBody>
          <a:bodyPr/>
          <a:lstStyle/>
          <a:p>
            <a:fld id="{4A5076D1-9E5E-AB4E-8488-35810C15D339}" type="slidenum">
              <a:rPr lang="en-US" smtClean="0"/>
              <a:t>87</a:t>
            </a:fld>
            <a:endParaRPr lang="en-US"/>
          </a:p>
        </p:txBody>
      </p:sp>
    </p:spTree>
    <p:extLst>
      <p:ext uri="{BB962C8B-B14F-4D97-AF65-F5344CB8AC3E}">
        <p14:creationId xmlns:p14="http://schemas.microsoft.com/office/powerpoint/2010/main" val="39194602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what I told you about today.</a:t>
            </a:r>
          </a:p>
          <a:p>
            <a:br>
              <a:rPr lang="en-US" baseline="0" dirty="0"/>
            </a:br>
            <a:r>
              <a:rPr lang="en-US" baseline="0" dirty="0"/>
              <a:t>I talked about how multiple aspects of chromatin can be treated as a molecular trait.</a:t>
            </a:r>
          </a:p>
          <a:p>
            <a:endParaRPr lang="en-US" baseline="0" dirty="0"/>
          </a:p>
          <a:p>
            <a:r>
              <a:rPr lang="en-US" baseline="0" dirty="0"/>
              <a:t>I described WASP, which is a powerful method for discovering molecular QTLs. </a:t>
            </a:r>
          </a:p>
          <a:p>
            <a:endParaRPr lang="en-US" baseline="0" dirty="0"/>
          </a:p>
          <a:p>
            <a:r>
              <a:rPr lang="en-US" baseline="0" dirty="0"/>
              <a:t>WASP can be used to discover 1000s of genetic variants that are associated with chromatin traits such as histone modification.</a:t>
            </a:r>
          </a:p>
          <a:p>
            <a:endParaRPr lang="en-US" baseline="0" dirty="0"/>
          </a:p>
          <a:p>
            <a:r>
              <a:rPr lang="en-US" baseline="0" dirty="0"/>
              <a:t>And we can use genetic variation as a means to discover transcription factors that are important for histone modification.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A5076D1-9E5E-AB4E-8488-35810C15D339}" type="slidenum">
              <a:rPr lang="en-US" smtClean="0"/>
              <a:t>97</a:t>
            </a:fld>
            <a:endParaRPr lang="en-US"/>
          </a:p>
        </p:txBody>
      </p:sp>
    </p:spTree>
    <p:extLst>
      <p:ext uri="{BB962C8B-B14F-4D97-AF65-F5344CB8AC3E}">
        <p14:creationId xmlns:p14="http://schemas.microsoft.com/office/powerpoint/2010/main" val="103941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notice that the distribution looks </a:t>
            </a:r>
            <a:r>
              <a:rPr lang="en-US" dirty="0" err="1"/>
              <a:t>faily</a:t>
            </a:r>
            <a:r>
              <a:rPr lang="en-US" dirty="0"/>
              <a:t> uniform, but with an excess of low p-values</a:t>
            </a:r>
          </a:p>
        </p:txBody>
      </p:sp>
      <p:sp>
        <p:nvSpPr>
          <p:cNvPr id="4" name="Slide Number Placeholder 3"/>
          <p:cNvSpPr>
            <a:spLocks noGrp="1"/>
          </p:cNvSpPr>
          <p:nvPr>
            <p:ph type="sldNum" sz="quarter" idx="10"/>
          </p:nvPr>
        </p:nvSpPr>
        <p:spPr/>
        <p:txBody>
          <a:bodyPr/>
          <a:lstStyle/>
          <a:p>
            <a:fld id="{4A5076D1-9E5E-AB4E-8488-35810C15D339}" type="slidenum">
              <a:rPr lang="en-US" smtClean="0"/>
              <a:t>14</a:t>
            </a:fld>
            <a:endParaRPr lang="en-US"/>
          </a:p>
        </p:txBody>
      </p:sp>
    </p:spTree>
    <p:extLst>
      <p:ext uri="{BB962C8B-B14F-4D97-AF65-F5344CB8AC3E}">
        <p14:creationId xmlns:p14="http://schemas.microsoft.com/office/powerpoint/2010/main" val="916748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Quantile</a:t>
            </a:r>
            <a:r>
              <a:rPr lang="en-US" baseline="0" dirty="0"/>
              <a:t>-quantile </a:t>
            </a:r>
            <a:r>
              <a:rPr lang="en-US" dirty="0"/>
              <a:t>plot is used to compare</a:t>
            </a:r>
          </a:p>
          <a:p>
            <a:r>
              <a:rPr lang="en-US" dirty="0"/>
              <a:t>## two distributions. Under the null hypothesis, p-values should be uniformly distributed</a:t>
            </a:r>
          </a:p>
          <a:p>
            <a:r>
              <a:rPr lang="en-US" dirty="0"/>
              <a:t># we can use a </a:t>
            </a:r>
            <a:r>
              <a:rPr lang="en-US" dirty="0" err="1"/>
              <a:t>qq</a:t>
            </a:r>
            <a:r>
              <a:rPr lang="en-US" dirty="0"/>
              <a:t>-plot to compare the observed p-values to what would be expected# under the null </a:t>
            </a:r>
          </a:p>
        </p:txBody>
      </p:sp>
      <p:sp>
        <p:nvSpPr>
          <p:cNvPr id="4" name="Slide Number Placeholder 3"/>
          <p:cNvSpPr>
            <a:spLocks noGrp="1"/>
          </p:cNvSpPr>
          <p:nvPr>
            <p:ph type="sldNum" sz="quarter" idx="10"/>
          </p:nvPr>
        </p:nvSpPr>
        <p:spPr/>
        <p:txBody>
          <a:bodyPr/>
          <a:lstStyle/>
          <a:p>
            <a:fld id="{4A5076D1-9E5E-AB4E-8488-35810C15D339}" type="slidenum">
              <a:rPr lang="en-US" smtClean="0"/>
              <a:t>15</a:t>
            </a:fld>
            <a:endParaRPr lang="en-US"/>
          </a:p>
        </p:txBody>
      </p:sp>
    </p:spTree>
    <p:extLst>
      <p:ext uri="{BB962C8B-B14F-4D97-AF65-F5344CB8AC3E}">
        <p14:creationId xmlns:p14="http://schemas.microsoft.com/office/powerpoint/2010/main" val="643560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Quantile</a:t>
            </a:r>
            <a:r>
              <a:rPr lang="en-US" baseline="0" dirty="0"/>
              <a:t>-quantile </a:t>
            </a:r>
            <a:r>
              <a:rPr lang="en-US" dirty="0"/>
              <a:t>plot is used to compare</a:t>
            </a:r>
          </a:p>
          <a:p>
            <a:r>
              <a:rPr lang="en-US" dirty="0"/>
              <a:t>## two distributions. Under the null hypothesis, p-values should be uniformly distributed</a:t>
            </a:r>
          </a:p>
          <a:p>
            <a:r>
              <a:rPr lang="en-US" dirty="0"/>
              <a:t># we can use a </a:t>
            </a:r>
            <a:r>
              <a:rPr lang="en-US" dirty="0" err="1"/>
              <a:t>qq</a:t>
            </a:r>
            <a:r>
              <a:rPr lang="en-US" dirty="0"/>
              <a:t>-plot to compare the observed p-values to what would be expected# under the null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 add a line with a slope of 1, to show what the p-values would look# like if the followed the null </a:t>
            </a:r>
            <a:r>
              <a:rPr lang="en-US" dirty="0" err="1"/>
              <a:t>distributionabline</a:t>
            </a:r>
            <a:r>
              <a:rPr lang="en-US" dirty="0"/>
              <a:t>(a=0, b=1, col="red")</a:t>
            </a:r>
          </a:p>
          <a:p>
            <a:endParaRPr lang="en-US" dirty="0"/>
          </a:p>
        </p:txBody>
      </p:sp>
      <p:sp>
        <p:nvSpPr>
          <p:cNvPr id="4" name="Slide Number Placeholder 3"/>
          <p:cNvSpPr>
            <a:spLocks noGrp="1"/>
          </p:cNvSpPr>
          <p:nvPr>
            <p:ph type="sldNum" sz="quarter" idx="10"/>
          </p:nvPr>
        </p:nvSpPr>
        <p:spPr/>
        <p:txBody>
          <a:bodyPr/>
          <a:lstStyle/>
          <a:p>
            <a:fld id="{4A5076D1-9E5E-AB4E-8488-35810C15D339}" type="slidenum">
              <a:rPr lang="en-US" smtClean="0"/>
              <a:t>16</a:t>
            </a:fld>
            <a:endParaRPr lang="en-US"/>
          </a:p>
        </p:txBody>
      </p:sp>
    </p:spTree>
    <p:extLst>
      <p:ext uri="{BB962C8B-B14F-4D97-AF65-F5344CB8AC3E}">
        <p14:creationId xmlns:p14="http://schemas.microsoft.com/office/powerpoint/2010/main" val="208991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are some very low p-values that make it difficult</a:t>
            </a:r>
          </a:p>
          <a:p>
            <a:r>
              <a:rPr lang="en-US" dirty="0"/>
              <a:t>## to see the relationship between the two distributions,## so threshold p-values below 1e-20 to 1e-20</a:t>
            </a:r>
          </a:p>
        </p:txBody>
      </p:sp>
      <p:sp>
        <p:nvSpPr>
          <p:cNvPr id="4" name="Slide Number Placeholder 3"/>
          <p:cNvSpPr>
            <a:spLocks noGrp="1"/>
          </p:cNvSpPr>
          <p:nvPr>
            <p:ph type="sldNum" sz="quarter" idx="10"/>
          </p:nvPr>
        </p:nvSpPr>
        <p:spPr/>
        <p:txBody>
          <a:bodyPr/>
          <a:lstStyle/>
          <a:p>
            <a:fld id="{4A5076D1-9E5E-AB4E-8488-35810C15D339}" type="slidenum">
              <a:rPr lang="en-US" smtClean="0"/>
              <a:t>17</a:t>
            </a:fld>
            <a:endParaRPr lang="en-US"/>
          </a:p>
        </p:txBody>
      </p:sp>
    </p:spTree>
    <p:extLst>
      <p:ext uri="{BB962C8B-B14F-4D97-AF65-F5344CB8AC3E}">
        <p14:creationId xmlns:p14="http://schemas.microsoft.com/office/powerpoint/2010/main" val="1675071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1176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19025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3353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8146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3134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10975"/>
            <a:ext cx="8229600" cy="51273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1188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2973"/>
            <a:ext cx="7772400" cy="1470025"/>
          </a:xfrm>
        </p:spPr>
        <p:txBody>
          <a:bodyPr>
            <a:normAutofit/>
          </a:bodyPr>
          <a:lstStyle/>
          <a:p>
            <a:r>
              <a:rPr lang="en-US" dirty="0"/>
              <a:t>Genetic Variation and Transcriptional Regulation</a:t>
            </a:r>
          </a:p>
        </p:txBody>
      </p:sp>
      <p:sp>
        <p:nvSpPr>
          <p:cNvPr id="3" name="Subtitle 2"/>
          <p:cNvSpPr>
            <a:spLocks noGrp="1"/>
          </p:cNvSpPr>
          <p:nvPr>
            <p:ph type="subTitle" idx="1"/>
          </p:nvPr>
        </p:nvSpPr>
        <p:spPr>
          <a:xfrm>
            <a:off x="1347537" y="3705726"/>
            <a:ext cx="6801852" cy="1933074"/>
          </a:xfrm>
        </p:spPr>
        <p:txBody>
          <a:bodyPr>
            <a:normAutofit fontScale="92500" lnSpcReduction="10000"/>
          </a:bodyPr>
          <a:lstStyle/>
          <a:p>
            <a:r>
              <a:rPr lang="en-US" dirty="0"/>
              <a:t>BIOM262 - </a:t>
            </a:r>
            <a:r>
              <a:rPr lang="en-US" b="1" dirty="0"/>
              <a:t>Quantitative Methods in Genetics and Genomics</a:t>
            </a:r>
          </a:p>
          <a:p>
            <a:endParaRPr lang="en-US" dirty="0"/>
          </a:p>
          <a:p>
            <a:r>
              <a:rPr lang="en-US" dirty="0"/>
              <a:t>Graham McVicker – Salk Institute</a:t>
            </a:r>
          </a:p>
        </p:txBody>
      </p:sp>
    </p:spTree>
    <p:extLst>
      <p:ext uri="{BB962C8B-B14F-4D97-AF65-F5344CB8AC3E}">
        <p14:creationId xmlns:p14="http://schemas.microsoft.com/office/powerpoint/2010/main" val="2916585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8859" y="2147795"/>
            <a:ext cx="7128100" cy="3915598"/>
            <a:chOff x="507913" y="2937504"/>
            <a:chExt cx="7128100" cy="3915598"/>
          </a:xfrm>
        </p:grpSpPr>
        <p:sp>
          <p:nvSpPr>
            <p:cNvPr id="6" name="Oval 5"/>
            <p:cNvSpPr/>
            <p:nvPr/>
          </p:nvSpPr>
          <p:spPr>
            <a:xfrm>
              <a:off x="2055207" y="4908342"/>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73427" y="5279978"/>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057226" y="4644980"/>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88879" y="5146306"/>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3427" y="5012634"/>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20763" y="4149592"/>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523544" y="4456438"/>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681024" y="3384853"/>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747860" y="3687656"/>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20763" y="4456438"/>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755110" y="6008109"/>
              <a:ext cx="600194" cy="523220"/>
            </a:xfrm>
            <a:prstGeom prst="rect">
              <a:avLst/>
            </a:prstGeom>
            <a:noFill/>
          </p:spPr>
          <p:txBody>
            <a:bodyPr wrap="none" rtlCol="0">
              <a:spAutoFit/>
            </a:bodyPr>
            <a:lstStyle/>
            <a:p>
              <a:r>
                <a:rPr lang="en-US" sz="2800" dirty="0">
                  <a:solidFill>
                    <a:srgbClr val="416AB5"/>
                  </a:solidFill>
                </a:rPr>
                <a:t>AA</a:t>
              </a:r>
            </a:p>
          </p:txBody>
        </p:sp>
        <p:sp>
          <p:nvSpPr>
            <p:cNvPr id="17" name="TextBox 16"/>
            <p:cNvSpPr txBox="1"/>
            <p:nvPr/>
          </p:nvSpPr>
          <p:spPr>
            <a:xfrm>
              <a:off x="4145212" y="6008109"/>
              <a:ext cx="618954" cy="523220"/>
            </a:xfrm>
            <a:prstGeom prst="rect">
              <a:avLst/>
            </a:prstGeom>
            <a:noFill/>
          </p:spPr>
          <p:txBody>
            <a:bodyPr wrap="none" rtlCol="0">
              <a:spAutoFit/>
            </a:bodyPr>
            <a:lstStyle/>
            <a:p>
              <a:r>
                <a:rPr lang="en-US" sz="2800" dirty="0">
                  <a:solidFill>
                    <a:srgbClr val="881A86"/>
                  </a:solidFill>
                </a:rPr>
                <a:t>AG</a:t>
              </a:r>
            </a:p>
          </p:txBody>
        </p:sp>
        <p:sp>
          <p:nvSpPr>
            <p:cNvPr id="18" name="TextBox 17"/>
            <p:cNvSpPr txBox="1"/>
            <p:nvPr/>
          </p:nvSpPr>
          <p:spPr>
            <a:xfrm>
              <a:off x="6362219" y="6008109"/>
              <a:ext cx="637715" cy="523220"/>
            </a:xfrm>
            <a:prstGeom prst="rect">
              <a:avLst/>
            </a:prstGeom>
            <a:noFill/>
          </p:spPr>
          <p:txBody>
            <a:bodyPr wrap="none" rtlCol="0">
              <a:spAutoFit/>
            </a:bodyPr>
            <a:lstStyle/>
            <a:p>
              <a:r>
                <a:rPr lang="en-US" sz="2800" dirty="0">
                  <a:solidFill>
                    <a:srgbClr val="EF8525"/>
                  </a:solidFill>
                </a:rPr>
                <a:t>GG</a:t>
              </a:r>
            </a:p>
          </p:txBody>
        </p:sp>
        <p:cxnSp>
          <p:nvCxnSpPr>
            <p:cNvPr id="19" name="Straight Connector 18"/>
            <p:cNvCxnSpPr/>
            <p:nvPr/>
          </p:nvCxnSpPr>
          <p:spPr>
            <a:xfrm>
              <a:off x="1203048" y="2937504"/>
              <a:ext cx="0" cy="30706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03048" y="5995979"/>
              <a:ext cx="64329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547055" y="4078929"/>
              <a:ext cx="2571601" cy="461665"/>
            </a:xfrm>
            <a:prstGeom prst="rect">
              <a:avLst/>
            </a:prstGeom>
            <a:noFill/>
          </p:spPr>
          <p:txBody>
            <a:bodyPr wrap="none" rtlCol="0">
              <a:spAutoFit/>
            </a:bodyPr>
            <a:lstStyle/>
            <a:p>
              <a:r>
                <a:rPr lang="en-US" sz="2400" dirty="0"/>
                <a:t>Trait Measurement</a:t>
              </a:r>
            </a:p>
          </p:txBody>
        </p:sp>
        <p:sp>
          <p:nvSpPr>
            <p:cNvPr id="22" name="TextBox 21"/>
            <p:cNvSpPr txBox="1"/>
            <p:nvPr/>
          </p:nvSpPr>
          <p:spPr>
            <a:xfrm>
              <a:off x="3749647" y="6391437"/>
              <a:ext cx="1413217" cy="461665"/>
            </a:xfrm>
            <a:prstGeom prst="rect">
              <a:avLst/>
            </a:prstGeom>
            <a:noFill/>
          </p:spPr>
          <p:txBody>
            <a:bodyPr wrap="none" rtlCol="0">
              <a:spAutoFit/>
            </a:bodyPr>
            <a:lstStyle/>
            <a:p>
              <a:r>
                <a:rPr lang="en-US" sz="2400" dirty="0"/>
                <a:t>Genotype</a:t>
              </a:r>
            </a:p>
          </p:txBody>
        </p:sp>
        <p:cxnSp>
          <p:nvCxnSpPr>
            <p:cNvPr id="23" name="Straight Connector 22"/>
            <p:cNvCxnSpPr/>
            <p:nvPr/>
          </p:nvCxnSpPr>
          <p:spPr>
            <a:xfrm flipV="1">
              <a:off x="1203048" y="3384853"/>
              <a:ext cx="6156524" cy="202879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4" name="Title 23"/>
          <p:cNvSpPr>
            <a:spLocks noGrp="1"/>
          </p:cNvSpPr>
          <p:nvPr>
            <p:ph type="title"/>
          </p:nvPr>
        </p:nvSpPr>
        <p:spPr/>
        <p:txBody>
          <a:bodyPr>
            <a:normAutofit fontScale="90000"/>
          </a:bodyPr>
          <a:lstStyle/>
          <a:p>
            <a:r>
              <a:rPr lang="en-US" dirty="0"/>
              <a:t>Quantitative Trait Association Study</a:t>
            </a:r>
          </a:p>
        </p:txBody>
      </p:sp>
    </p:spTree>
    <p:extLst>
      <p:ext uri="{BB962C8B-B14F-4D97-AF65-F5344CB8AC3E}">
        <p14:creationId xmlns:p14="http://schemas.microsoft.com/office/powerpoint/2010/main" val="157702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481407"/>
            <a:ext cx="8229600" cy="2364913"/>
          </a:xfrm>
        </p:spPr>
        <p:txBody>
          <a:bodyPr/>
          <a:lstStyle/>
          <a:p>
            <a:r>
              <a:rPr lang="en-US" dirty="0"/>
              <a:t>What are examples of human traits?</a:t>
            </a:r>
          </a:p>
          <a:p>
            <a:pPr lvl="1"/>
            <a:r>
              <a:rPr lang="en-US" dirty="0"/>
              <a:t>Quantitative Traits?</a:t>
            </a:r>
          </a:p>
          <a:p>
            <a:pPr lvl="1"/>
            <a:r>
              <a:rPr lang="en-US" dirty="0"/>
              <a:t>Binary (Case/Control) Traits?</a:t>
            </a:r>
          </a:p>
          <a:p>
            <a:endParaRPr lang="en-US" dirty="0"/>
          </a:p>
        </p:txBody>
      </p:sp>
      <p:sp>
        <p:nvSpPr>
          <p:cNvPr id="3" name="Title 2"/>
          <p:cNvSpPr>
            <a:spLocks noGrp="1"/>
          </p:cNvSpPr>
          <p:nvPr>
            <p:ph type="title"/>
          </p:nvPr>
        </p:nvSpPr>
        <p:spPr/>
        <p:txBody>
          <a:bodyPr>
            <a:normAutofit fontScale="90000"/>
          </a:bodyPr>
          <a:lstStyle/>
          <a:p>
            <a:r>
              <a:rPr lang="en-US" dirty="0"/>
              <a:t>Discussion</a:t>
            </a:r>
          </a:p>
        </p:txBody>
      </p:sp>
    </p:spTree>
    <p:extLst>
      <p:ext uri="{BB962C8B-B14F-4D97-AF65-F5344CB8AC3E}">
        <p14:creationId xmlns:p14="http://schemas.microsoft.com/office/powerpoint/2010/main" val="723744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GWAS study results from Rheumatoid Arthritis (Okada et al. 2014)</a:t>
            </a:r>
          </a:p>
          <a:p>
            <a:r>
              <a:rPr lang="en-US" dirty="0"/>
              <a:t>Meta-analysis of European and Asian individuals</a:t>
            </a:r>
          </a:p>
          <a:p>
            <a:r>
              <a:rPr lang="en-US" dirty="0"/>
              <a:t>29,880 RA cases and 73,758 controls</a:t>
            </a:r>
          </a:p>
          <a:p>
            <a:r>
              <a:rPr lang="en-US" dirty="0"/>
              <a:t>~10 million SNPs tested</a:t>
            </a:r>
          </a:p>
          <a:p>
            <a:r>
              <a:rPr lang="en-US" b="1" dirty="0" err="1"/>
              <a:t>Datafile</a:t>
            </a:r>
            <a:r>
              <a:rPr lang="en-US" b="1" dirty="0"/>
              <a:t>: </a:t>
            </a:r>
            <a:r>
              <a:rPr lang="en-US" dirty="0" err="1"/>
              <a:t>RA_GWAS.txt</a:t>
            </a:r>
            <a:r>
              <a:rPr lang="en-US" dirty="0"/>
              <a:t> </a:t>
            </a:r>
            <a:br>
              <a:rPr lang="en-US" dirty="0"/>
            </a:br>
            <a:r>
              <a:rPr lang="en-US" dirty="0"/>
              <a:t>(reduced to random set of 100k SNPs) </a:t>
            </a:r>
          </a:p>
        </p:txBody>
      </p:sp>
      <p:sp>
        <p:nvSpPr>
          <p:cNvPr id="3" name="Title 2"/>
          <p:cNvSpPr>
            <a:spLocks noGrp="1"/>
          </p:cNvSpPr>
          <p:nvPr>
            <p:ph type="title"/>
          </p:nvPr>
        </p:nvSpPr>
        <p:spPr/>
        <p:txBody>
          <a:bodyPr>
            <a:normAutofit fontScale="90000"/>
          </a:bodyPr>
          <a:lstStyle/>
          <a:p>
            <a:r>
              <a:rPr lang="en-US" dirty="0"/>
              <a:t>In class exercise</a:t>
            </a:r>
          </a:p>
        </p:txBody>
      </p:sp>
    </p:spTree>
    <p:extLst>
      <p:ext uri="{BB962C8B-B14F-4D97-AF65-F5344CB8AC3E}">
        <p14:creationId xmlns:p14="http://schemas.microsoft.com/office/powerpoint/2010/main" val="165444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Read </a:t>
            </a:r>
            <a:r>
              <a:rPr lang="en-US" u="sng" dirty="0" err="1"/>
              <a:t>RA_GWAS.txt</a:t>
            </a:r>
            <a:r>
              <a:rPr lang="en-US" dirty="0"/>
              <a:t> table into R</a:t>
            </a:r>
          </a:p>
          <a:p>
            <a:r>
              <a:rPr lang="en-US" dirty="0"/>
              <a:t>Make a histogram of the p-values</a:t>
            </a:r>
          </a:p>
        </p:txBody>
      </p:sp>
      <p:sp>
        <p:nvSpPr>
          <p:cNvPr id="3" name="Title 2"/>
          <p:cNvSpPr>
            <a:spLocks noGrp="1"/>
          </p:cNvSpPr>
          <p:nvPr>
            <p:ph type="title"/>
          </p:nvPr>
        </p:nvSpPr>
        <p:spPr/>
        <p:txBody>
          <a:bodyPr>
            <a:normAutofit fontScale="90000"/>
          </a:bodyPr>
          <a:lstStyle/>
          <a:p>
            <a:r>
              <a:rPr lang="en-US" dirty="0"/>
              <a:t>Exercise</a:t>
            </a:r>
          </a:p>
        </p:txBody>
      </p:sp>
    </p:spTree>
    <p:extLst>
      <p:ext uri="{BB962C8B-B14F-4D97-AF65-F5344CB8AC3E}">
        <p14:creationId xmlns:p14="http://schemas.microsoft.com/office/powerpoint/2010/main" val="78921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P-value distribution</a:t>
            </a:r>
          </a:p>
        </p:txBody>
      </p:sp>
      <p:pic>
        <p:nvPicPr>
          <p:cNvPr id="4" name="Picture 3"/>
          <p:cNvPicPr>
            <a:picLocks noChangeAspect="1"/>
          </p:cNvPicPr>
          <p:nvPr/>
        </p:nvPicPr>
        <p:blipFill rotWithShape="1">
          <a:blip r:embed="rId3"/>
          <a:srcRect l="3560"/>
          <a:stretch/>
        </p:blipFill>
        <p:spPr>
          <a:xfrm>
            <a:off x="142586" y="1005987"/>
            <a:ext cx="9001414" cy="5595981"/>
          </a:xfrm>
          <a:prstGeom prst="rect">
            <a:avLst/>
          </a:prstGeom>
        </p:spPr>
      </p:pic>
    </p:spTree>
    <p:extLst>
      <p:ext uri="{BB962C8B-B14F-4D97-AF65-F5344CB8AC3E}">
        <p14:creationId xmlns:p14="http://schemas.microsoft.com/office/powerpoint/2010/main" val="152137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Make a quantile-quantile plot of -log10 expected vs. observed p-values</a:t>
            </a:r>
          </a:p>
          <a:p>
            <a:r>
              <a:rPr lang="en-US" dirty="0"/>
              <a:t>Expected p-values are uniformly distributed</a:t>
            </a:r>
          </a:p>
          <a:p>
            <a:endParaRPr lang="en-US" dirty="0"/>
          </a:p>
        </p:txBody>
      </p:sp>
      <p:sp>
        <p:nvSpPr>
          <p:cNvPr id="3" name="Title 2"/>
          <p:cNvSpPr>
            <a:spLocks noGrp="1"/>
          </p:cNvSpPr>
          <p:nvPr>
            <p:ph type="title"/>
          </p:nvPr>
        </p:nvSpPr>
        <p:spPr/>
        <p:txBody>
          <a:bodyPr>
            <a:normAutofit fontScale="90000"/>
          </a:bodyPr>
          <a:lstStyle/>
          <a:p>
            <a:r>
              <a:rPr lang="en-US" dirty="0"/>
              <a:t>Exercise</a:t>
            </a:r>
          </a:p>
        </p:txBody>
      </p:sp>
    </p:spTree>
    <p:extLst>
      <p:ext uri="{BB962C8B-B14F-4D97-AF65-F5344CB8AC3E}">
        <p14:creationId xmlns:p14="http://schemas.microsoft.com/office/powerpoint/2010/main" val="382429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508000"/>
            <a:ext cx="6350000" cy="6350000"/>
          </a:xfrm>
          <a:prstGeom prst="rect">
            <a:avLst/>
          </a:prstGeom>
        </p:spPr>
      </p:pic>
      <p:sp>
        <p:nvSpPr>
          <p:cNvPr id="6" name="Title 2"/>
          <p:cNvSpPr txBox="1">
            <a:spLocks/>
          </p:cNvSpPr>
          <p:nvPr/>
        </p:nvSpPr>
        <p:spPr>
          <a:xfrm>
            <a:off x="457200" y="274638"/>
            <a:ext cx="8229600" cy="731349"/>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a:lstStyle>
          <a:p>
            <a:r>
              <a:rPr lang="en-US" dirty="0"/>
              <a:t>P-value </a:t>
            </a:r>
            <a:r>
              <a:rPr lang="en-US" dirty="0" err="1"/>
              <a:t>QQPlot</a:t>
            </a:r>
            <a:endParaRPr lang="en-US" dirty="0"/>
          </a:p>
        </p:txBody>
      </p:sp>
      <p:sp>
        <p:nvSpPr>
          <p:cNvPr id="8" name="Rectangle 7"/>
          <p:cNvSpPr/>
          <p:nvPr/>
        </p:nvSpPr>
        <p:spPr>
          <a:xfrm>
            <a:off x="3488943" y="6362684"/>
            <a:ext cx="2597314" cy="369332"/>
          </a:xfrm>
          <a:prstGeom prst="rect">
            <a:avLst/>
          </a:prstGeom>
          <a:solidFill>
            <a:schemeClr val="bg1"/>
          </a:solidFill>
        </p:spPr>
        <p:txBody>
          <a:bodyPr wrap="none">
            <a:spAutoFit/>
          </a:bodyPr>
          <a:lstStyle/>
          <a:p>
            <a:r>
              <a:rPr lang="en-US"/>
              <a:t>-log10(expected P-values</a:t>
            </a:r>
            <a:r>
              <a:rPr lang="en-US" dirty="0"/>
              <a:t>)</a:t>
            </a:r>
          </a:p>
        </p:txBody>
      </p:sp>
      <p:sp>
        <p:nvSpPr>
          <p:cNvPr id="9" name="Rectangle 8"/>
          <p:cNvSpPr/>
          <p:nvPr/>
        </p:nvSpPr>
        <p:spPr>
          <a:xfrm rot="16200000">
            <a:off x="202429" y="3244333"/>
            <a:ext cx="2608599" cy="369332"/>
          </a:xfrm>
          <a:prstGeom prst="rect">
            <a:avLst/>
          </a:prstGeom>
          <a:solidFill>
            <a:schemeClr val="bg1"/>
          </a:solidFill>
        </p:spPr>
        <p:txBody>
          <a:bodyPr wrap="none">
            <a:spAutoFit/>
          </a:bodyPr>
          <a:lstStyle/>
          <a:p>
            <a:r>
              <a:rPr lang="en-US"/>
              <a:t>-log10(observed P-values)</a:t>
            </a:r>
            <a:endParaRPr lang="en-US" dirty="0"/>
          </a:p>
        </p:txBody>
      </p:sp>
    </p:spTree>
    <p:extLst>
      <p:ext uri="{BB962C8B-B14F-4D97-AF65-F5344CB8AC3E}">
        <p14:creationId xmlns:p14="http://schemas.microsoft.com/office/powerpoint/2010/main" val="1866123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254000"/>
            <a:ext cx="6350000" cy="6350000"/>
          </a:xfrm>
          <a:prstGeom prst="rect">
            <a:avLst/>
          </a:prstGeom>
        </p:spPr>
      </p:pic>
      <p:sp>
        <p:nvSpPr>
          <p:cNvPr id="5" name="Title 2"/>
          <p:cNvSpPr txBox="1">
            <a:spLocks/>
          </p:cNvSpPr>
          <p:nvPr/>
        </p:nvSpPr>
        <p:spPr>
          <a:xfrm>
            <a:off x="457200" y="274638"/>
            <a:ext cx="8229600" cy="731349"/>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a:lstStyle>
          <a:p>
            <a:r>
              <a:rPr lang="en-US" dirty="0"/>
              <a:t>truncated -log10 P-value </a:t>
            </a:r>
            <a:r>
              <a:rPr lang="en-US" dirty="0" err="1"/>
              <a:t>QQPlot</a:t>
            </a:r>
            <a:endParaRPr lang="en-US" dirty="0"/>
          </a:p>
        </p:txBody>
      </p:sp>
      <p:sp>
        <p:nvSpPr>
          <p:cNvPr id="6" name="Rectangle 5"/>
          <p:cNvSpPr/>
          <p:nvPr/>
        </p:nvSpPr>
        <p:spPr>
          <a:xfrm rot="16200000">
            <a:off x="202429" y="3244333"/>
            <a:ext cx="2608599" cy="369332"/>
          </a:xfrm>
          <a:prstGeom prst="rect">
            <a:avLst/>
          </a:prstGeom>
          <a:solidFill>
            <a:schemeClr val="bg1"/>
          </a:solidFill>
        </p:spPr>
        <p:txBody>
          <a:bodyPr wrap="none">
            <a:spAutoFit/>
          </a:bodyPr>
          <a:lstStyle/>
          <a:p>
            <a:r>
              <a:rPr lang="en-US"/>
              <a:t>-log10(observed P-values)</a:t>
            </a:r>
            <a:endParaRPr lang="en-US" dirty="0"/>
          </a:p>
        </p:txBody>
      </p:sp>
      <p:sp>
        <p:nvSpPr>
          <p:cNvPr id="7" name="Rectangle 6"/>
          <p:cNvSpPr/>
          <p:nvPr/>
        </p:nvSpPr>
        <p:spPr>
          <a:xfrm>
            <a:off x="3488943" y="6234668"/>
            <a:ext cx="2597314" cy="369332"/>
          </a:xfrm>
          <a:prstGeom prst="rect">
            <a:avLst/>
          </a:prstGeom>
          <a:solidFill>
            <a:schemeClr val="bg1"/>
          </a:solidFill>
        </p:spPr>
        <p:txBody>
          <a:bodyPr wrap="none">
            <a:spAutoFit/>
          </a:bodyPr>
          <a:lstStyle/>
          <a:p>
            <a:r>
              <a:rPr lang="en-US"/>
              <a:t>-log10(expected P-values</a:t>
            </a:r>
            <a:r>
              <a:rPr lang="en-US" dirty="0"/>
              <a:t>)</a:t>
            </a:r>
          </a:p>
        </p:txBody>
      </p:sp>
    </p:spTree>
    <p:extLst>
      <p:ext uri="{BB962C8B-B14F-4D97-AF65-F5344CB8AC3E}">
        <p14:creationId xmlns:p14="http://schemas.microsoft.com/office/powerpoint/2010/main" val="64191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457200" y="274638"/>
            <a:ext cx="8229600" cy="731349"/>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a:lstStyle>
          <a:p>
            <a:r>
              <a:rPr lang="en-US" dirty="0"/>
              <a:t>example of deflated p-values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00" b="6484"/>
          <a:stretch/>
        </p:blipFill>
        <p:spPr>
          <a:xfrm>
            <a:off x="1817330" y="1188720"/>
            <a:ext cx="5077245" cy="4992624"/>
          </a:xfrm>
          <a:prstGeom prst="rect">
            <a:avLst/>
          </a:prstGeom>
        </p:spPr>
      </p:pic>
      <p:sp>
        <p:nvSpPr>
          <p:cNvPr id="2" name="TextBox 1"/>
          <p:cNvSpPr txBox="1"/>
          <p:nvPr/>
        </p:nvSpPr>
        <p:spPr>
          <a:xfrm>
            <a:off x="3236767" y="6144768"/>
            <a:ext cx="2597314" cy="369332"/>
          </a:xfrm>
          <a:prstGeom prst="rect">
            <a:avLst/>
          </a:prstGeom>
          <a:solidFill>
            <a:schemeClr val="bg1"/>
          </a:solidFill>
        </p:spPr>
        <p:txBody>
          <a:bodyPr wrap="none" rtlCol="0">
            <a:spAutoFit/>
          </a:bodyPr>
          <a:lstStyle/>
          <a:p>
            <a:r>
              <a:rPr lang="en-US" dirty="0"/>
              <a:t>-log10(expected P-values)</a:t>
            </a:r>
          </a:p>
        </p:txBody>
      </p:sp>
      <p:sp>
        <p:nvSpPr>
          <p:cNvPr id="7" name="TextBox 6"/>
          <p:cNvSpPr txBox="1"/>
          <p:nvPr/>
        </p:nvSpPr>
        <p:spPr>
          <a:xfrm rot="16200000">
            <a:off x="323333" y="3575304"/>
            <a:ext cx="2608599" cy="369332"/>
          </a:xfrm>
          <a:prstGeom prst="rect">
            <a:avLst/>
          </a:prstGeom>
          <a:solidFill>
            <a:schemeClr val="bg1"/>
          </a:solidFill>
        </p:spPr>
        <p:txBody>
          <a:bodyPr wrap="none" rtlCol="0">
            <a:spAutoFit/>
          </a:bodyPr>
          <a:lstStyle/>
          <a:p>
            <a:r>
              <a:rPr lang="en-US" dirty="0"/>
              <a:t>-log10(observed P-values)</a:t>
            </a:r>
          </a:p>
        </p:txBody>
      </p:sp>
    </p:spTree>
    <p:extLst>
      <p:ext uri="{BB962C8B-B14F-4D97-AF65-F5344CB8AC3E}">
        <p14:creationId xmlns:p14="http://schemas.microsoft.com/office/powerpoint/2010/main" val="885853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can cause ”deflated” p-values?</a:t>
            </a:r>
          </a:p>
          <a:p>
            <a:r>
              <a:rPr lang="en-US" dirty="0"/>
              <a:t>Inflated p-values?</a:t>
            </a:r>
          </a:p>
          <a:p>
            <a:r>
              <a:rPr lang="en-US" dirty="0"/>
              <a:t>What other information can </a:t>
            </a:r>
            <a:r>
              <a:rPr lang="en-US" dirty="0" err="1"/>
              <a:t>QQPlot</a:t>
            </a:r>
            <a:r>
              <a:rPr lang="en-US" dirty="0"/>
              <a:t> of –log10 P-values provide?</a:t>
            </a:r>
          </a:p>
        </p:txBody>
      </p:sp>
      <p:sp>
        <p:nvSpPr>
          <p:cNvPr id="3" name="Title 2"/>
          <p:cNvSpPr>
            <a:spLocks noGrp="1"/>
          </p:cNvSpPr>
          <p:nvPr>
            <p:ph type="title"/>
          </p:nvPr>
        </p:nvSpPr>
        <p:spPr/>
        <p:txBody>
          <a:bodyPr>
            <a:normAutofit fontScale="90000"/>
          </a:bodyPr>
          <a:lstStyle/>
          <a:p>
            <a:r>
              <a:rPr lang="en-US" dirty="0"/>
              <a:t>Discussion</a:t>
            </a:r>
          </a:p>
        </p:txBody>
      </p:sp>
    </p:spTree>
    <p:extLst>
      <p:ext uri="{BB962C8B-B14F-4D97-AF65-F5344CB8AC3E}">
        <p14:creationId xmlns:p14="http://schemas.microsoft.com/office/powerpoint/2010/main" val="169162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Today:</a:t>
            </a:r>
          </a:p>
          <a:p>
            <a:pPr lvl="1"/>
            <a:r>
              <a:rPr lang="en-US" dirty="0"/>
              <a:t>Introduction to human genetics, quantitative traits, and </a:t>
            </a:r>
            <a:r>
              <a:rPr lang="en-US" dirty="0" err="1"/>
              <a:t>genomewide</a:t>
            </a:r>
            <a:r>
              <a:rPr lang="en-US" dirty="0"/>
              <a:t> association studies</a:t>
            </a:r>
          </a:p>
          <a:p>
            <a:r>
              <a:rPr lang="en-US" dirty="0"/>
              <a:t>Thursday:</a:t>
            </a:r>
          </a:p>
          <a:p>
            <a:pPr lvl="1"/>
            <a:r>
              <a:rPr lang="en-US" dirty="0"/>
              <a:t>Mapping molecular quantitative trait loci</a:t>
            </a:r>
          </a:p>
        </p:txBody>
      </p:sp>
      <p:sp>
        <p:nvSpPr>
          <p:cNvPr id="3" name="Title 2"/>
          <p:cNvSpPr>
            <a:spLocks noGrp="1"/>
          </p:cNvSpPr>
          <p:nvPr>
            <p:ph type="title"/>
          </p:nvPr>
        </p:nvSpPr>
        <p:spPr/>
        <p:txBody>
          <a:bodyPr>
            <a:normAutofit fontScale="90000"/>
          </a:bodyPr>
          <a:lstStyle/>
          <a:p>
            <a:r>
              <a:rPr lang="en-US" dirty="0"/>
              <a:t>Overview</a:t>
            </a:r>
          </a:p>
        </p:txBody>
      </p:sp>
    </p:spTree>
    <p:extLst>
      <p:ext uri="{BB962C8B-B14F-4D97-AF65-F5344CB8AC3E}">
        <p14:creationId xmlns:p14="http://schemas.microsoft.com/office/powerpoint/2010/main" val="212352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Make a “</a:t>
            </a:r>
            <a:r>
              <a:rPr lang="en-US" dirty="0" err="1"/>
              <a:t>manhattan</a:t>
            </a:r>
            <a:r>
              <a:rPr lang="en-US" dirty="0"/>
              <a:t>” plot with SNP genome position on X-axis,  -log10 p-values on Y-axis</a:t>
            </a:r>
          </a:p>
          <a:p>
            <a:r>
              <a:rPr lang="en-US" dirty="0"/>
              <a:t>Try to make neighboring chromosomes different colors</a:t>
            </a:r>
          </a:p>
        </p:txBody>
      </p:sp>
      <p:sp>
        <p:nvSpPr>
          <p:cNvPr id="3" name="Title 2"/>
          <p:cNvSpPr>
            <a:spLocks noGrp="1"/>
          </p:cNvSpPr>
          <p:nvPr>
            <p:ph type="title"/>
          </p:nvPr>
        </p:nvSpPr>
        <p:spPr/>
        <p:txBody>
          <a:bodyPr>
            <a:normAutofit fontScale="90000"/>
          </a:bodyPr>
          <a:lstStyle/>
          <a:p>
            <a:r>
              <a:rPr lang="en-US" dirty="0"/>
              <a:t>Exercise</a:t>
            </a:r>
          </a:p>
        </p:txBody>
      </p:sp>
    </p:spTree>
    <p:extLst>
      <p:ext uri="{BB962C8B-B14F-4D97-AF65-F5344CB8AC3E}">
        <p14:creationId xmlns:p14="http://schemas.microsoft.com/office/powerpoint/2010/main" val="2119479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 y="1143000"/>
            <a:ext cx="9144000" cy="4572000"/>
          </a:xfrm>
          <a:prstGeom prst="rect">
            <a:avLst/>
          </a:prstGeom>
        </p:spPr>
      </p:pic>
      <p:cxnSp>
        <p:nvCxnSpPr>
          <p:cNvPr id="6" name="Straight Arrow Connector 5"/>
          <p:cNvCxnSpPr/>
          <p:nvPr/>
        </p:nvCxnSpPr>
        <p:spPr>
          <a:xfrm flipH="1">
            <a:off x="3712464" y="1143000"/>
            <a:ext cx="1152144" cy="594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102352" y="1005840"/>
            <a:ext cx="3141437" cy="369332"/>
          </a:xfrm>
          <a:prstGeom prst="rect">
            <a:avLst/>
          </a:prstGeom>
          <a:noFill/>
        </p:spPr>
        <p:txBody>
          <a:bodyPr wrap="none" rtlCol="0">
            <a:spAutoFit/>
          </a:bodyPr>
          <a:lstStyle/>
          <a:p>
            <a:r>
              <a:rPr lang="en-US" dirty="0"/>
              <a:t>What region is this signal from?</a:t>
            </a:r>
          </a:p>
        </p:txBody>
      </p:sp>
      <p:sp>
        <p:nvSpPr>
          <p:cNvPr id="11" name="Rectangle 10"/>
          <p:cNvSpPr/>
          <p:nvPr/>
        </p:nvSpPr>
        <p:spPr>
          <a:xfrm>
            <a:off x="3761476" y="5345668"/>
            <a:ext cx="1763368" cy="369332"/>
          </a:xfrm>
          <a:prstGeom prst="rect">
            <a:avLst/>
          </a:prstGeom>
          <a:solidFill>
            <a:schemeClr val="bg1"/>
          </a:solidFill>
        </p:spPr>
        <p:txBody>
          <a:bodyPr wrap="none">
            <a:spAutoFit/>
          </a:bodyPr>
          <a:lstStyle/>
          <a:p>
            <a:r>
              <a:rPr lang="en-US"/>
              <a:t>genome position</a:t>
            </a:r>
            <a:endParaRPr lang="en-US" dirty="0"/>
          </a:p>
        </p:txBody>
      </p:sp>
      <p:sp>
        <p:nvSpPr>
          <p:cNvPr id="13" name="Rectangle 12"/>
          <p:cNvSpPr/>
          <p:nvPr/>
        </p:nvSpPr>
        <p:spPr>
          <a:xfrm rot="16200000">
            <a:off x="-578950" y="3244333"/>
            <a:ext cx="1596399" cy="369332"/>
          </a:xfrm>
          <a:prstGeom prst="rect">
            <a:avLst/>
          </a:prstGeom>
          <a:solidFill>
            <a:schemeClr val="bg1"/>
          </a:solidFill>
        </p:spPr>
        <p:txBody>
          <a:bodyPr wrap="none">
            <a:spAutoFit/>
          </a:bodyPr>
          <a:lstStyle/>
          <a:p>
            <a:r>
              <a:rPr lang="en-US"/>
              <a:t>-log10(P-value)</a:t>
            </a:r>
            <a:endParaRPr lang="en-US" dirty="0"/>
          </a:p>
        </p:txBody>
      </p:sp>
    </p:spTree>
    <p:extLst>
      <p:ext uri="{BB962C8B-B14F-4D97-AF65-F5344CB8AC3E}">
        <p14:creationId xmlns:p14="http://schemas.microsoft.com/office/powerpoint/2010/main" val="1879283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SNP is giving the lowest p-value?</a:t>
            </a:r>
          </a:p>
          <a:p>
            <a:r>
              <a:rPr lang="en-US" dirty="0"/>
              <a:t>What gene(s) are in this region (look up in genome browser)</a:t>
            </a:r>
          </a:p>
          <a:p>
            <a:endParaRPr lang="en-US" dirty="0"/>
          </a:p>
        </p:txBody>
      </p:sp>
      <p:sp>
        <p:nvSpPr>
          <p:cNvPr id="3" name="Title 2"/>
          <p:cNvSpPr>
            <a:spLocks noGrp="1"/>
          </p:cNvSpPr>
          <p:nvPr>
            <p:ph type="title"/>
          </p:nvPr>
        </p:nvSpPr>
        <p:spPr/>
        <p:txBody>
          <a:bodyPr>
            <a:normAutofit fontScale="90000"/>
          </a:bodyPr>
          <a:lstStyle/>
          <a:p>
            <a:r>
              <a:rPr lang="en-US" dirty="0"/>
              <a:t>Exercise</a:t>
            </a:r>
          </a:p>
        </p:txBody>
      </p:sp>
    </p:spTree>
    <p:extLst>
      <p:ext uri="{BB962C8B-B14F-4D97-AF65-F5344CB8AC3E}">
        <p14:creationId xmlns:p14="http://schemas.microsoft.com/office/powerpoint/2010/main" val="1734695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8912"/>
            <a:ext cx="9144000" cy="5687568"/>
          </a:xfrm>
          <a:prstGeom prst="rect">
            <a:avLst/>
          </a:prstGeom>
        </p:spPr>
      </p:pic>
    </p:spTree>
    <p:extLst>
      <p:ext uri="{BB962C8B-B14F-4D97-AF65-F5344CB8AC3E}">
        <p14:creationId xmlns:p14="http://schemas.microsoft.com/office/powerpoint/2010/main" val="70429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r>
              <a:rPr lang="en-US" dirty="0"/>
              <a:t>Why do so many SNPs </a:t>
            </a:r>
            <a:r>
              <a:rPr lang="en-US"/>
              <a:t>in this region have </a:t>
            </a:r>
            <a:r>
              <a:rPr lang="en-US" dirty="0"/>
              <a:t>low P-values?</a:t>
            </a:r>
          </a:p>
        </p:txBody>
      </p:sp>
    </p:spTree>
    <p:extLst>
      <p:ext uri="{BB962C8B-B14F-4D97-AF65-F5344CB8AC3E}">
        <p14:creationId xmlns:p14="http://schemas.microsoft.com/office/powerpoint/2010/main" val="1137251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2800"/>
            <a:ext cx="9144000" cy="2672493"/>
          </a:xfrm>
          <a:prstGeom prst="rect">
            <a:avLst/>
          </a:prstGeom>
        </p:spPr>
      </p:pic>
      <p:sp>
        <p:nvSpPr>
          <p:cNvPr id="5" name="Title 2"/>
          <p:cNvSpPr txBox="1">
            <a:spLocks/>
          </p:cNvSpPr>
          <p:nvPr/>
        </p:nvSpPr>
        <p:spPr>
          <a:xfrm>
            <a:off x="457200" y="274638"/>
            <a:ext cx="8229600" cy="731349"/>
          </a:xfrm>
          <a:prstGeom prst="rect">
            <a:avLst/>
          </a:prstGeom>
        </p:spPr>
        <p:txBody>
          <a:bodyPr>
            <a:normAutofit fontScale="97500" lnSpcReduction="10000"/>
          </a:bodyPr>
          <a:lst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a:lstStyle>
          <a:p>
            <a:r>
              <a:rPr lang="en-US" dirty="0"/>
              <a:t>MHC Class 2</a:t>
            </a:r>
          </a:p>
        </p:txBody>
      </p:sp>
    </p:spTree>
    <p:extLst>
      <p:ext uri="{BB962C8B-B14F-4D97-AF65-F5344CB8AC3E}">
        <p14:creationId xmlns:p14="http://schemas.microsoft.com/office/powerpoint/2010/main" val="133092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about outside of the MHC region?</a:t>
            </a:r>
          </a:p>
          <a:p>
            <a:r>
              <a:rPr lang="en-US" dirty="0"/>
              <a:t>remake </a:t>
            </a:r>
            <a:r>
              <a:rPr lang="en-US" dirty="0" err="1"/>
              <a:t>manhatten</a:t>
            </a:r>
            <a:r>
              <a:rPr lang="en-US" dirty="0"/>
              <a:t> plot, but threshold low p-values to 1e-20</a:t>
            </a:r>
          </a:p>
          <a:p>
            <a:r>
              <a:rPr lang="en-US" dirty="0"/>
              <a:t>Draw a line indicating genome-wide significance at p=5e-8</a:t>
            </a:r>
          </a:p>
          <a:p>
            <a:r>
              <a:rPr lang="en-US" dirty="0"/>
              <a:t>Roughly how many significant hits are there?</a:t>
            </a:r>
          </a:p>
          <a:p>
            <a:endParaRPr lang="en-US" dirty="0"/>
          </a:p>
        </p:txBody>
      </p:sp>
      <p:sp>
        <p:nvSpPr>
          <p:cNvPr id="3" name="Title 2"/>
          <p:cNvSpPr>
            <a:spLocks noGrp="1"/>
          </p:cNvSpPr>
          <p:nvPr>
            <p:ph type="title"/>
          </p:nvPr>
        </p:nvSpPr>
        <p:spPr/>
        <p:txBody>
          <a:bodyPr>
            <a:normAutofit fontScale="90000"/>
          </a:bodyPr>
          <a:lstStyle/>
          <a:p>
            <a:r>
              <a:rPr lang="en-US" dirty="0"/>
              <a:t>Exercise</a:t>
            </a:r>
          </a:p>
        </p:txBody>
      </p:sp>
    </p:spTree>
    <p:extLst>
      <p:ext uri="{BB962C8B-B14F-4D97-AF65-F5344CB8AC3E}">
        <p14:creationId xmlns:p14="http://schemas.microsoft.com/office/powerpoint/2010/main" val="1753702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1920367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Why use 5e-8 as a threshold for genome-wide significance?</a:t>
            </a:r>
          </a:p>
          <a:p>
            <a:r>
              <a:rPr lang="en-US" dirty="0"/>
              <a:t>Why not simply correct for the number of SNPs tested?</a:t>
            </a:r>
          </a:p>
        </p:txBody>
      </p:sp>
      <p:sp>
        <p:nvSpPr>
          <p:cNvPr id="3" name="Title 2"/>
          <p:cNvSpPr>
            <a:spLocks noGrp="1"/>
          </p:cNvSpPr>
          <p:nvPr>
            <p:ph type="title"/>
          </p:nvPr>
        </p:nvSpPr>
        <p:spPr/>
        <p:txBody>
          <a:bodyPr>
            <a:normAutofit fontScale="90000"/>
          </a:bodyPr>
          <a:lstStyle/>
          <a:p>
            <a:r>
              <a:rPr lang="en-US" dirty="0"/>
              <a:t>Discussion</a:t>
            </a:r>
          </a:p>
        </p:txBody>
      </p:sp>
    </p:spTree>
    <p:extLst>
      <p:ext uri="{BB962C8B-B14F-4D97-AF65-F5344CB8AC3E}">
        <p14:creationId xmlns:p14="http://schemas.microsoft.com/office/powerpoint/2010/main" val="94978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4760" t="36404" r="32340" b="35225"/>
          <a:stretch/>
        </p:blipFill>
        <p:spPr>
          <a:xfrm>
            <a:off x="1045026" y="2537928"/>
            <a:ext cx="6843338" cy="4226767"/>
          </a:xfrm>
          <a:prstGeom prst="rect">
            <a:avLst/>
          </a:prstGeom>
        </p:spPr>
      </p:pic>
      <p:sp>
        <p:nvSpPr>
          <p:cNvPr id="2" name="Content Placeholder 1"/>
          <p:cNvSpPr>
            <a:spLocks noGrp="1"/>
          </p:cNvSpPr>
          <p:nvPr>
            <p:ph idx="1"/>
          </p:nvPr>
        </p:nvSpPr>
        <p:spPr>
          <a:xfrm>
            <a:off x="457200" y="1104572"/>
            <a:ext cx="8229600" cy="5127336"/>
          </a:xfrm>
        </p:spPr>
        <p:txBody>
          <a:bodyPr/>
          <a:lstStyle/>
          <a:p>
            <a:r>
              <a:rPr lang="en-US" dirty="0"/>
              <a:t>14,000 cases for 7 diseases</a:t>
            </a:r>
          </a:p>
          <a:p>
            <a:r>
              <a:rPr lang="en-US" dirty="0"/>
              <a:t>3,000 shared controls</a:t>
            </a:r>
          </a:p>
        </p:txBody>
      </p:sp>
      <p:sp>
        <p:nvSpPr>
          <p:cNvPr id="3" name="Title 2"/>
          <p:cNvSpPr>
            <a:spLocks noGrp="1"/>
          </p:cNvSpPr>
          <p:nvPr>
            <p:ph type="title"/>
          </p:nvPr>
        </p:nvSpPr>
        <p:spPr/>
        <p:txBody>
          <a:bodyPr>
            <a:normAutofit fontScale="90000"/>
          </a:bodyPr>
          <a:lstStyle/>
          <a:p>
            <a:r>
              <a:rPr lang="en-US" dirty="0" err="1"/>
              <a:t>Wellcome</a:t>
            </a:r>
            <a:r>
              <a:rPr lang="en-US" dirty="0"/>
              <a:t> Trust Case Control Study</a:t>
            </a:r>
          </a:p>
        </p:txBody>
      </p:sp>
      <p:sp>
        <p:nvSpPr>
          <p:cNvPr id="4" name="Rectangle 5"/>
          <p:cNvSpPr>
            <a:spLocks/>
          </p:cNvSpPr>
          <p:nvPr/>
        </p:nvSpPr>
        <p:spPr bwMode="auto">
          <a:xfrm>
            <a:off x="7584753" y="6501603"/>
            <a:ext cx="1633895" cy="356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WTCCC 2007</a:t>
            </a:r>
          </a:p>
        </p:txBody>
      </p:sp>
      <p:sp>
        <p:nvSpPr>
          <p:cNvPr id="6" name="TextBox 5"/>
          <p:cNvSpPr txBox="1"/>
          <p:nvPr/>
        </p:nvSpPr>
        <p:spPr>
          <a:xfrm>
            <a:off x="3490472" y="6396335"/>
            <a:ext cx="2893356" cy="461665"/>
          </a:xfrm>
          <a:prstGeom prst="rect">
            <a:avLst/>
          </a:prstGeom>
          <a:noFill/>
        </p:spPr>
        <p:txBody>
          <a:bodyPr wrap="none" rtlCol="0">
            <a:spAutoFit/>
          </a:bodyPr>
          <a:lstStyle/>
          <a:p>
            <a:r>
              <a:rPr lang="en-US" sz="2400" dirty="0"/>
              <a:t>Expected test statistic</a:t>
            </a:r>
          </a:p>
        </p:txBody>
      </p:sp>
      <p:sp>
        <p:nvSpPr>
          <p:cNvPr id="7" name="TextBox 6"/>
          <p:cNvSpPr txBox="1"/>
          <p:nvPr/>
        </p:nvSpPr>
        <p:spPr>
          <a:xfrm rot="16200000">
            <a:off x="-581554" y="3953173"/>
            <a:ext cx="2949718" cy="461665"/>
          </a:xfrm>
          <a:prstGeom prst="rect">
            <a:avLst/>
          </a:prstGeom>
          <a:noFill/>
        </p:spPr>
        <p:txBody>
          <a:bodyPr wrap="none" rtlCol="0">
            <a:spAutoFit/>
          </a:bodyPr>
          <a:lstStyle/>
          <a:p>
            <a:r>
              <a:rPr lang="en-US" sz="2400"/>
              <a:t>Observed test </a:t>
            </a:r>
            <a:r>
              <a:rPr lang="en-US" sz="2400" dirty="0"/>
              <a:t>statistic</a:t>
            </a:r>
          </a:p>
        </p:txBody>
      </p:sp>
      <p:sp>
        <p:nvSpPr>
          <p:cNvPr id="8" name="TextBox 7"/>
          <p:cNvSpPr txBox="1"/>
          <p:nvPr/>
        </p:nvSpPr>
        <p:spPr>
          <a:xfrm>
            <a:off x="2653828" y="2478313"/>
            <a:ext cx="2803268" cy="461665"/>
          </a:xfrm>
          <a:prstGeom prst="rect">
            <a:avLst/>
          </a:prstGeom>
          <a:noFill/>
        </p:spPr>
        <p:txBody>
          <a:bodyPr wrap="none" rtlCol="0">
            <a:spAutoFit/>
          </a:bodyPr>
          <a:lstStyle/>
          <a:p>
            <a:r>
              <a:rPr lang="en-US" sz="2400" dirty="0"/>
              <a:t>Rheumatoid Arthritis</a:t>
            </a:r>
          </a:p>
        </p:txBody>
      </p:sp>
    </p:spTree>
    <p:extLst>
      <p:ext uri="{BB962C8B-B14F-4D97-AF65-F5344CB8AC3E}">
        <p14:creationId xmlns:p14="http://schemas.microsoft.com/office/powerpoint/2010/main" val="203439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326" y="1738802"/>
            <a:ext cx="3631418" cy="4536408"/>
          </a:xfrm>
          <a:prstGeom prst="rect">
            <a:avLst/>
          </a:prstGeom>
        </p:spPr>
      </p:pic>
      <p:pic>
        <p:nvPicPr>
          <p:cNvPr id="7" name="Picture 6" descr="Screen shot 2014-08-17 at 8.09.32 PM.png"/>
          <p:cNvPicPr>
            <a:picLocks noChangeAspect="1"/>
          </p:cNvPicPr>
          <p:nvPr/>
        </p:nvPicPr>
        <p:blipFill rotWithShape="1">
          <a:blip r:embed="rId4">
            <a:extLst>
              <a:ext uri="{28A0092B-C50C-407E-A947-70E740481C1C}">
                <a14:useLocalDpi xmlns:a14="http://schemas.microsoft.com/office/drawing/2010/main" val="0"/>
              </a:ext>
            </a:extLst>
          </a:blip>
          <a:srcRect t="-31713" b="-146"/>
          <a:stretch/>
        </p:blipFill>
        <p:spPr>
          <a:xfrm>
            <a:off x="0" y="53040"/>
            <a:ext cx="4900504" cy="6534530"/>
          </a:xfrm>
          <a:prstGeom prst="rect">
            <a:avLst/>
          </a:prstGeom>
          <a:noFill/>
          <a:ln>
            <a:noFill/>
          </a:ln>
        </p:spPr>
      </p:pic>
      <p:sp>
        <p:nvSpPr>
          <p:cNvPr id="13" name="Title 1"/>
          <p:cNvSpPr>
            <a:spLocks noGrp="1"/>
          </p:cNvSpPr>
          <p:nvPr>
            <p:ph type="title"/>
          </p:nvPr>
        </p:nvSpPr>
        <p:spPr>
          <a:xfrm>
            <a:off x="564472" y="53040"/>
            <a:ext cx="8244939" cy="1373402"/>
          </a:xfrm>
          <a:solidFill>
            <a:schemeClr val="bg1"/>
          </a:solidFill>
          <a:ln>
            <a:noFill/>
          </a:ln>
        </p:spPr>
        <p:txBody>
          <a:bodyPr>
            <a:normAutofit fontScale="90000"/>
          </a:bodyPr>
          <a:lstStyle/>
          <a:p>
            <a:r>
              <a:rPr lang="en-US" dirty="0"/>
              <a:t>Which genetic variants affect human traits?</a:t>
            </a:r>
          </a:p>
        </p:txBody>
      </p:sp>
      <p:pic>
        <p:nvPicPr>
          <p:cNvPr id="4" name="Picture 3" descr="willie shoemaker and wilt chamberlain, malibu, ca, 1987. by annie leibovitz.png"/>
          <p:cNvPicPr>
            <a:picLocks noChangeAspect="1"/>
          </p:cNvPicPr>
          <p:nvPr/>
        </p:nvPicPr>
        <p:blipFill rotWithShape="1">
          <a:blip r:embed="rId5">
            <a:extLst>
              <a:ext uri="{28A0092B-C50C-407E-A947-70E740481C1C}">
                <a14:useLocalDpi xmlns:a14="http://schemas.microsoft.com/office/drawing/2010/main" val="0"/>
              </a:ext>
            </a:extLst>
          </a:blip>
          <a:srcRect l="9082" t="10690" r="8342" b="14181"/>
          <a:stretch/>
        </p:blipFill>
        <p:spPr>
          <a:xfrm>
            <a:off x="9785900" y="1865099"/>
            <a:ext cx="3472896" cy="4259385"/>
          </a:xfrm>
          <a:prstGeom prst="rect">
            <a:avLst/>
          </a:prstGeom>
        </p:spPr>
      </p:pic>
      <p:sp>
        <p:nvSpPr>
          <p:cNvPr id="3" name="Right Arrow 2"/>
          <p:cNvSpPr/>
          <p:nvPr/>
        </p:nvSpPr>
        <p:spPr>
          <a:xfrm>
            <a:off x="4259997" y="3126677"/>
            <a:ext cx="2028570" cy="10048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itle 1"/>
          <p:cNvSpPr txBox="1">
            <a:spLocks/>
          </p:cNvSpPr>
          <p:nvPr/>
        </p:nvSpPr>
        <p:spPr>
          <a:xfrm>
            <a:off x="4883522" y="3263443"/>
            <a:ext cx="723229" cy="731349"/>
          </a:xfrm>
          <a:prstGeom prst="rect">
            <a:avLst/>
          </a:prstGeom>
          <a:noFill/>
          <a:ln>
            <a:noFill/>
          </a:ln>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a:lstStyle>
          <a:p>
            <a:r>
              <a:rPr lang="en-US" sz="6400" dirty="0">
                <a:solidFill>
                  <a:schemeClr val="tx1"/>
                </a:solidFill>
                <a:latin typeface="Myriad Pro Semibold"/>
                <a:cs typeface="Myriad Pro Semibold"/>
              </a:rPr>
              <a:t>?</a:t>
            </a:r>
          </a:p>
        </p:txBody>
      </p:sp>
    </p:spTree>
    <p:extLst>
      <p:ext uri="{BB962C8B-B14F-4D97-AF65-F5344CB8AC3E}">
        <p14:creationId xmlns:p14="http://schemas.microsoft.com/office/powerpoint/2010/main" val="2071450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07910"/>
            <a:ext cx="9144977" cy="6550090"/>
          </a:xfrm>
          <a:prstGeom prst="rect">
            <a:avLst/>
          </a:prstGeom>
        </p:spPr>
      </p:pic>
      <p:sp>
        <p:nvSpPr>
          <p:cNvPr id="5" name="TextBox 4"/>
          <p:cNvSpPr txBox="1"/>
          <p:nvPr/>
        </p:nvSpPr>
        <p:spPr>
          <a:xfrm>
            <a:off x="769043" y="54967"/>
            <a:ext cx="2208490"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Bipolar Disorder</a:t>
            </a:r>
          </a:p>
        </p:txBody>
      </p:sp>
      <p:sp>
        <p:nvSpPr>
          <p:cNvPr id="6" name="TextBox 5"/>
          <p:cNvSpPr txBox="1"/>
          <p:nvPr/>
        </p:nvSpPr>
        <p:spPr>
          <a:xfrm>
            <a:off x="3400276" y="54967"/>
            <a:ext cx="3211970"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a:t>Coronary Artery Disease</a:t>
            </a:r>
            <a:endParaRPr lang="en-US" sz="2400" dirty="0"/>
          </a:p>
        </p:txBody>
      </p:sp>
      <p:sp>
        <p:nvSpPr>
          <p:cNvPr id="7" name="TextBox 6"/>
          <p:cNvSpPr txBox="1"/>
          <p:nvPr/>
        </p:nvSpPr>
        <p:spPr>
          <a:xfrm>
            <a:off x="6851338" y="58416"/>
            <a:ext cx="2139047"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Crohn’s Disease</a:t>
            </a:r>
          </a:p>
        </p:txBody>
      </p:sp>
      <p:sp>
        <p:nvSpPr>
          <p:cNvPr id="8" name="TextBox 7"/>
          <p:cNvSpPr txBox="1"/>
          <p:nvPr/>
        </p:nvSpPr>
        <p:spPr>
          <a:xfrm>
            <a:off x="3604627" y="2288431"/>
            <a:ext cx="2803268"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Rheumatoid Arthritis</a:t>
            </a:r>
          </a:p>
        </p:txBody>
      </p:sp>
      <p:sp>
        <p:nvSpPr>
          <p:cNvPr id="9" name="TextBox 8"/>
          <p:cNvSpPr txBox="1"/>
          <p:nvPr/>
        </p:nvSpPr>
        <p:spPr>
          <a:xfrm>
            <a:off x="3923688" y="4407698"/>
            <a:ext cx="2165145"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Type 2 Diabetes</a:t>
            </a:r>
          </a:p>
        </p:txBody>
      </p:sp>
      <p:sp>
        <p:nvSpPr>
          <p:cNvPr id="10" name="TextBox 9"/>
          <p:cNvSpPr txBox="1"/>
          <p:nvPr/>
        </p:nvSpPr>
        <p:spPr>
          <a:xfrm>
            <a:off x="6851338" y="2288431"/>
            <a:ext cx="2165145"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Type 1 Diabetes</a:t>
            </a:r>
          </a:p>
        </p:txBody>
      </p:sp>
      <p:sp>
        <p:nvSpPr>
          <p:cNvPr id="11" name="TextBox 10"/>
          <p:cNvSpPr txBox="1"/>
          <p:nvPr/>
        </p:nvSpPr>
        <p:spPr>
          <a:xfrm>
            <a:off x="938512" y="2339848"/>
            <a:ext cx="1869551"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Hypertension</a:t>
            </a:r>
          </a:p>
        </p:txBody>
      </p:sp>
      <p:sp>
        <p:nvSpPr>
          <p:cNvPr id="12" name="Rectangle 5"/>
          <p:cNvSpPr>
            <a:spLocks/>
          </p:cNvSpPr>
          <p:nvPr/>
        </p:nvSpPr>
        <p:spPr bwMode="auto">
          <a:xfrm>
            <a:off x="7584753" y="6501603"/>
            <a:ext cx="1633895" cy="356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WTCCC 2007</a:t>
            </a:r>
          </a:p>
        </p:txBody>
      </p:sp>
    </p:spTree>
    <p:extLst>
      <p:ext uri="{BB962C8B-B14F-4D97-AF65-F5344CB8AC3E}">
        <p14:creationId xmlns:p14="http://schemas.microsoft.com/office/powerpoint/2010/main" val="583855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Manhattan Plot of Association Signals</a:t>
            </a:r>
          </a:p>
        </p:txBody>
      </p:sp>
      <p:pic>
        <p:nvPicPr>
          <p:cNvPr id="4" name="Picture 3"/>
          <p:cNvPicPr>
            <a:picLocks noChangeAspect="1"/>
          </p:cNvPicPr>
          <p:nvPr/>
        </p:nvPicPr>
        <p:blipFill rotWithShape="1">
          <a:blip r:embed="rId2"/>
          <a:srcRect t="53590" b="30689"/>
          <a:stretch/>
        </p:blipFill>
        <p:spPr>
          <a:xfrm>
            <a:off x="226367" y="2445165"/>
            <a:ext cx="8917633" cy="1412495"/>
          </a:xfrm>
          <a:prstGeom prst="rect">
            <a:avLst/>
          </a:prstGeom>
        </p:spPr>
      </p:pic>
      <p:sp>
        <p:nvSpPr>
          <p:cNvPr id="5" name="TextBox 4"/>
          <p:cNvSpPr txBox="1"/>
          <p:nvPr/>
        </p:nvSpPr>
        <p:spPr>
          <a:xfrm>
            <a:off x="3333627" y="3721632"/>
            <a:ext cx="2933945" cy="461665"/>
          </a:xfrm>
          <a:prstGeom prst="rect">
            <a:avLst/>
          </a:prstGeom>
          <a:noFill/>
        </p:spPr>
        <p:txBody>
          <a:bodyPr wrap="none" rtlCol="0">
            <a:spAutoFit/>
          </a:bodyPr>
          <a:lstStyle/>
          <a:p>
            <a:r>
              <a:rPr lang="en-US" sz="2400" dirty="0"/>
              <a:t>Chromosome Position</a:t>
            </a:r>
          </a:p>
        </p:txBody>
      </p:sp>
      <p:sp>
        <p:nvSpPr>
          <p:cNvPr id="6" name="TextBox 5"/>
          <p:cNvSpPr txBox="1"/>
          <p:nvPr/>
        </p:nvSpPr>
        <p:spPr>
          <a:xfrm rot="16200000">
            <a:off x="-805518" y="2920581"/>
            <a:ext cx="2063770" cy="461665"/>
          </a:xfrm>
          <a:prstGeom prst="rect">
            <a:avLst/>
          </a:prstGeom>
          <a:noFill/>
        </p:spPr>
        <p:txBody>
          <a:bodyPr wrap="none" rtlCol="0">
            <a:spAutoFit/>
          </a:bodyPr>
          <a:lstStyle/>
          <a:p>
            <a:r>
              <a:rPr lang="en-US" sz="2400" dirty="0"/>
              <a:t>-log10(P-value)</a:t>
            </a:r>
          </a:p>
        </p:txBody>
      </p:sp>
      <p:sp>
        <p:nvSpPr>
          <p:cNvPr id="7" name="TextBox 6"/>
          <p:cNvSpPr txBox="1"/>
          <p:nvPr/>
        </p:nvSpPr>
        <p:spPr>
          <a:xfrm>
            <a:off x="4143470" y="2445165"/>
            <a:ext cx="2803268" cy="461665"/>
          </a:xfrm>
          <a:prstGeom prst="rect">
            <a:avLst/>
          </a:prstGeom>
          <a:solidFill>
            <a:schemeClr val="bg1"/>
          </a:solidFill>
          <a:effectLst>
            <a:outerShdw blurRad="50800" dist="50800" dir="5400000" algn="ctr" rotWithShape="0">
              <a:schemeClr val="bg1"/>
            </a:outerShdw>
          </a:effectLst>
        </p:spPr>
        <p:txBody>
          <a:bodyPr wrap="none" rtlCol="0">
            <a:spAutoFit/>
          </a:bodyPr>
          <a:lstStyle/>
          <a:p>
            <a:r>
              <a:rPr lang="en-US" sz="2400" dirty="0"/>
              <a:t>Rheumatoid Arthritis</a:t>
            </a:r>
          </a:p>
        </p:txBody>
      </p:sp>
      <p:sp>
        <p:nvSpPr>
          <p:cNvPr id="8" name="Rectangle 5"/>
          <p:cNvSpPr>
            <a:spLocks/>
          </p:cNvSpPr>
          <p:nvPr/>
        </p:nvSpPr>
        <p:spPr bwMode="auto">
          <a:xfrm>
            <a:off x="7584753" y="6501603"/>
            <a:ext cx="1633895" cy="356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WTCCC 2007</a:t>
            </a:r>
          </a:p>
        </p:txBody>
      </p:sp>
    </p:spTree>
    <p:extLst>
      <p:ext uri="{BB962C8B-B14F-4D97-AF65-F5344CB8AC3E}">
        <p14:creationId xmlns:p14="http://schemas.microsoft.com/office/powerpoint/2010/main" val="28222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77686" y="0"/>
            <a:ext cx="6739234" cy="6789778"/>
          </a:xfrm>
          <a:prstGeom prst="rect">
            <a:avLst/>
          </a:prstGeom>
        </p:spPr>
      </p:pic>
      <p:sp>
        <p:nvSpPr>
          <p:cNvPr id="8" name="Rectangle 5"/>
          <p:cNvSpPr>
            <a:spLocks/>
          </p:cNvSpPr>
          <p:nvPr/>
        </p:nvSpPr>
        <p:spPr bwMode="auto">
          <a:xfrm>
            <a:off x="7584753" y="6501603"/>
            <a:ext cx="1633895" cy="356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WTCCC 2007</a:t>
            </a:r>
          </a:p>
        </p:txBody>
      </p:sp>
    </p:spTree>
    <p:extLst>
      <p:ext uri="{BB962C8B-B14F-4D97-AF65-F5344CB8AC3E}">
        <p14:creationId xmlns:p14="http://schemas.microsoft.com/office/powerpoint/2010/main" val="1419360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42"/>
            <a:ext cx="8229600" cy="731349"/>
          </a:xfrm>
        </p:spPr>
        <p:txBody>
          <a:bodyPr>
            <a:normAutofit fontScale="90000"/>
          </a:bodyPr>
          <a:lstStyle/>
          <a:p>
            <a:r>
              <a:rPr lang="en-US" dirty="0"/>
              <a:t>QTLs for human height</a:t>
            </a:r>
          </a:p>
        </p:txBody>
      </p:sp>
      <p:pic>
        <p:nvPicPr>
          <p:cNvPr id="6" name="Picture 5"/>
          <p:cNvPicPr>
            <a:picLocks noChangeAspect="1"/>
          </p:cNvPicPr>
          <p:nvPr/>
        </p:nvPicPr>
        <p:blipFill>
          <a:blip r:embed="rId3"/>
          <a:stretch>
            <a:fillRect/>
          </a:stretch>
        </p:blipFill>
        <p:spPr>
          <a:xfrm>
            <a:off x="0" y="768925"/>
            <a:ext cx="9144000" cy="5790301"/>
          </a:xfrm>
          <a:prstGeom prst="rect">
            <a:avLst/>
          </a:prstGeom>
        </p:spPr>
      </p:pic>
      <p:sp>
        <p:nvSpPr>
          <p:cNvPr id="7" name="Rectangle 5"/>
          <p:cNvSpPr>
            <a:spLocks/>
          </p:cNvSpPr>
          <p:nvPr/>
        </p:nvSpPr>
        <p:spPr bwMode="auto">
          <a:xfrm>
            <a:off x="6502399" y="6501603"/>
            <a:ext cx="2534653" cy="30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err="1">
                <a:latin typeface="Myriad Pro" charset="0"/>
                <a:ea typeface="ＭＳ Ｐゴシック" charset="0"/>
                <a:cs typeface="ＭＳ Ｐゴシック" charset="0"/>
                <a:sym typeface="Myriad Pro" charset="0"/>
              </a:rPr>
              <a:t>Lango</a:t>
            </a:r>
            <a:r>
              <a:rPr lang="en-US" sz="2000" dirty="0">
                <a:latin typeface="Myriad Pro" charset="0"/>
                <a:ea typeface="ＭＳ Ｐゴシック" charset="0"/>
                <a:cs typeface="ＭＳ Ｐゴシック" charset="0"/>
                <a:sym typeface="Myriad Pro" charset="0"/>
              </a:rPr>
              <a:t>-Allen et al. 2010</a:t>
            </a:r>
          </a:p>
        </p:txBody>
      </p:sp>
    </p:spTree>
    <p:extLst>
      <p:ext uri="{BB962C8B-B14F-4D97-AF65-F5344CB8AC3E}">
        <p14:creationId xmlns:p14="http://schemas.microsoft.com/office/powerpoint/2010/main" val="1191358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1975756"/>
            <a:ext cx="9165768" cy="4544784"/>
            <a:chOff x="0" y="816427"/>
            <a:chExt cx="9165768" cy="4544784"/>
          </a:xfrm>
        </p:grpSpPr>
        <p:pic>
          <p:nvPicPr>
            <p:cNvPr id="5" name="Picture 4"/>
            <p:cNvPicPr>
              <a:picLocks noChangeAspect="1"/>
            </p:cNvPicPr>
            <p:nvPr/>
          </p:nvPicPr>
          <p:blipFill rotWithShape="1">
            <a:blip r:embed="rId2"/>
            <a:srcRect t="10440" b="42333"/>
            <a:stretch/>
          </p:blipFill>
          <p:spPr>
            <a:xfrm>
              <a:off x="0" y="816427"/>
              <a:ext cx="9144000" cy="3151413"/>
            </a:xfrm>
            <a:prstGeom prst="rect">
              <a:avLst/>
            </a:prstGeom>
          </p:spPr>
        </p:pic>
        <p:pic>
          <p:nvPicPr>
            <p:cNvPr id="8" name="Picture 7"/>
            <p:cNvPicPr>
              <a:picLocks noChangeAspect="1"/>
            </p:cNvPicPr>
            <p:nvPr/>
          </p:nvPicPr>
          <p:blipFill rotWithShape="1">
            <a:blip r:embed="rId2"/>
            <a:srcRect t="74122" b="19208"/>
            <a:stretch/>
          </p:blipFill>
          <p:spPr>
            <a:xfrm>
              <a:off x="16329" y="3963646"/>
              <a:ext cx="9144000" cy="445062"/>
            </a:xfrm>
            <a:prstGeom prst="rect">
              <a:avLst/>
            </a:prstGeom>
          </p:spPr>
        </p:pic>
        <p:pic>
          <p:nvPicPr>
            <p:cNvPr id="9" name="Picture 8"/>
            <p:cNvPicPr>
              <a:picLocks noChangeAspect="1"/>
            </p:cNvPicPr>
            <p:nvPr/>
          </p:nvPicPr>
          <p:blipFill rotWithShape="1">
            <a:blip r:embed="rId2"/>
            <a:srcRect t="83402" b="2324"/>
            <a:stretch/>
          </p:blipFill>
          <p:spPr>
            <a:xfrm>
              <a:off x="21768" y="4408707"/>
              <a:ext cx="9144000" cy="952504"/>
            </a:xfrm>
            <a:prstGeom prst="rect">
              <a:avLst/>
            </a:prstGeom>
          </p:spPr>
        </p:pic>
      </p:grpSp>
      <p:sp>
        <p:nvSpPr>
          <p:cNvPr id="11" name="Title 2"/>
          <p:cNvSpPr>
            <a:spLocks noGrp="1"/>
          </p:cNvSpPr>
          <p:nvPr>
            <p:ph type="title"/>
          </p:nvPr>
        </p:nvSpPr>
        <p:spPr>
          <a:xfrm>
            <a:off x="457200" y="291904"/>
            <a:ext cx="8229600" cy="731349"/>
          </a:xfrm>
        </p:spPr>
        <p:txBody>
          <a:bodyPr>
            <a:normAutofit fontScale="90000"/>
          </a:bodyPr>
          <a:lstStyle/>
          <a:p>
            <a:r>
              <a:rPr lang="en-US" dirty="0"/>
              <a:t>Crohn’s Disease Hit Region,</a:t>
            </a:r>
            <a:br>
              <a:rPr lang="en-US" dirty="0"/>
            </a:br>
            <a:r>
              <a:rPr lang="en-US" dirty="0"/>
              <a:t>Chromosome 3</a:t>
            </a:r>
          </a:p>
        </p:txBody>
      </p:sp>
      <p:sp>
        <p:nvSpPr>
          <p:cNvPr id="12" name="Rectangle 5"/>
          <p:cNvSpPr>
            <a:spLocks/>
          </p:cNvSpPr>
          <p:nvPr/>
        </p:nvSpPr>
        <p:spPr bwMode="auto">
          <a:xfrm>
            <a:off x="7584753" y="6501603"/>
            <a:ext cx="1633895" cy="3563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WTCCC 2007</a:t>
            </a:r>
          </a:p>
        </p:txBody>
      </p:sp>
    </p:spTree>
    <p:extLst>
      <p:ext uri="{BB962C8B-B14F-4D97-AF65-F5344CB8AC3E}">
        <p14:creationId xmlns:p14="http://schemas.microsoft.com/office/powerpoint/2010/main" val="1260414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are advantages of GWAS over candidate gene studies?</a:t>
            </a:r>
          </a:p>
          <a:p>
            <a:r>
              <a:rPr lang="en-US" dirty="0"/>
              <a:t>What are some disadvantages / limitations of GWAS?</a:t>
            </a:r>
          </a:p>
        </p:txBody>
      </p:sp>
      <p:sp>
        <p:nvSpPr>
          <p:cNvPr id="3" name="Title 2"/>
          <p:cNvSpPr>
            <a:spLocks noGrp="1"/>
          </p:cNvSpPr>
          <p:nvPr>
            <p:ph type="title"/>
          </p:nvPr>
        </p:nvSpPr>
        <p:spPr/>
        <p:txBody>
          <a:bodyPr>
            <a:normAutofit fontScale="90000"/>
          </a:bodyPr>
          <a:lstStyle/>
          <a:p>
            <a:r>
              <a:rPr lang="en-US" dirty="0"/>
              <a:t>Discussion</a:t>
            </a:r>
          </a:p>
        </p:txBody>
      </p:sp>
    </p:spTree>
    <p:extLst>
      <p:ext uri="{BB962C8B-B14F-4D97-AF65-F5344CB8AC3E}">
        <p14:creationId xmlns:p14="http://schemas.microsoft.com/office/powerpoint/2010/main" val="47913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Most associated variants (hits) are far from known genes</a:t>
            </a:r>
          </a:p>
          <a:p>
            <a:r>
              <a:rPr lang="en-US" dirty="0"/>
              <a:t>Which gene(s) do they effect?</a:t>
            </a:r>
          </a:p>
          <a:p>
            <a:r>
              <a:rPr lang="en-US" dirty="0"/>
              <a:t>What is their function / mechanism?</a:t>
            </a:r>
          </a:p>
          <a:p>
            <a:r>
              <a:rPr lang="en-US" dirty="0"/>
              <a:t>What cell types are the variants active in?</a:t>
            </a:r>
          </a:p>
          <a:p>
            <a:r>
              <a:rPr lang="en-US" dirty="0"/>
              <a:t>Which variants are causal?</a:t>
            </a:r>
          </a:p>
        </p:txBody>
      </p:sp>
      <p:sp>
        <p:nvSpPr>
          <p:cNvPr id="3" name="Title 2"/>
          <p:cNvSpPr>
            <a:spLocks noGrp="1"/>
          </p:cNvSpPr>
          <p:nvPr>
            <p:ph type="title"/>
          </p:nvPr>
        </p:nvSpPr>
        <p:spPr/>
        <p:txBody>
          <a:bodyPr>
            <a:normAutofit fontScale="90000"/>
          </a:bodyPr>
          <a:lstStyle/>
          <a:p>
            <a:r>
              <a:rPr lang="en-US" dirty="0"/>
              <a:t>Difficulty in interpreting GWAS hits</a:t>
            </a:r>
          </a:p>
        </p:txBody>
      </p:sp>
    </p:spTree>
    <p:extLst>
      <p:ext uri="{BB962C8B-B14F-4D97-AF65-F5344CB8AC3E}">
        <p14:creationId xmlns:p14="http://schemas.microsoft.com/office/powerpoint/2010/main" val="35512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4-08-17 at 8.09.32 PM.png"/>
          <p:cNvPicPr>
            <a:picLocks noChangeAspect="1"/>
          </p:cNvPicPr>
          <p:nvPr/>
        </p:nvPicPr>
        <p:blipFill rotWithShape="1">
          <a:blip r:embed="rId3">
            <a:extLst>
              <a:ext uri="{28A0092B-C50C-407E-A947-70E740481C1C}">
                <a14:useLocalDpi xmlns:a14="http://schemas.microsoft.com/office/drawing/2010/main" val="0"/>
              </a:ext>
            </a:extLst>
          </a:blip>
          <a:srcRect b="-111"/>
          <a:stretch/>
        </p:blipFill>
        <p:spPr>
          <a:xfrm>
            <a:off x="-1398019" y="1640628"/>
            <a:ext cx="3823692" cy="5098666"/>
          </a:xfrm>
          <a:prstGeom prst="rect">
            <a:avLst/>
          </a:prstGeom>
          <a:noFill/>
          <a:ln>
            <a:noFill/>
          </a:ln>
        </p:spPr>
      </p:pic>
      <p:sp>
        <p:nvSpPr>
          <p:cNvPr id="13" name="Title 1"/>
          <p:cNvSpPr>
            <a:spLocks noGrp="1"/>
          </p:cNvSpPr>
          <p:nvPr>
            <p:ph type="title"/>
          </p:nvPr>
        </p:nvSpPr>
        <p:spPr>
          <a:xfrm>
            <a:off x="564472" y="83638"/>
            <a:ext cx="8244939" cy="1373402"/>
          </a:xfrm>
          <a:solidFill>
            <a:schemeClr val="bg1"/>
          </a:solidFill>
          <a:ln>
            <a:noFill/>
          </a:ln>
        </p:spPr>
        <p:txBody>
          <a:bodyPr>
            <a:normAutofit fontScale="90000"/>
          </a:bodyPr>
          <a:lstStyle/>
          <a:p>
            <a:r>
              <a:rPr lang="en-US" dirty="0"/>
              <a:t>Molecular traits as an intermediate phenotype</a:t>
            </a:r>
          </a:p>
        </p:txBody>
      </p:sp>
      <p:sp>
        <p:nvSpPr>
          <p:cNvPr id="3" name="Right Arrow 2"/>
          <p:cNvSpPr/>
          <p:nvPr/>
        </p:nvSpPr>
        <p:spPr>
          <a:xfrm>
            <a:off x="2178717" y="3303036"/>
            <a:ext cx="932013" cy="10048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48" name="Group 47"/>
          <p:cNvGrpSpPr/>
          <p:nvPr/>
        </p:nvGrpSpPr>
        <p:grpSpPr>
          <a:xfrm>
            <a:off x="3839941" y="1876363"/>
            <a:ext cx="1199504" cy="1524074"/>
            <a:chOff x="4833287" y="1876363"/>
            <a:chExt cx="1199504" cy="1524074"/>
          </a:xfrm>
        </p:grpSpPr>
        <p:sp>
          <p:nvSpPr>
            <p:cNvPr id="8" name="Freeform 7"/>
            <p:cNvSpPr/>
            <p:nvPr/>
          </p:nvSpPr>
          <p:spPr>
            <a:xfrm>
              <a:off x="5062605" y="2046378"/>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2" name="Freeform 21"/>
            <p:cNvSpPr/>
            <p:nvPr/>
          </p:nvSpPr>
          <p:spPr>
            <a:xfrm>
              <a:off x="5097885" y="2251675"/>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Freeform 26"/>
            <p:cNvSpPr/>
            <p:nvPr/>
          </p:nvSpPr>
          <p:spPr>
            <a:xfrm>
              <a:off x="5027325" y="2421690"/>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8" name="Freeform 27"/>
            <p:cNvSpPr/>
            <p:nvPr/>
          </p:nvSpPr>
          <p:spPr>
            <a:xfrm>
              <a:off x="5027325" y="2660721"/>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10" name="Straight Connector 9"/>
            <p:cNvCxnSpPr/>
            <p:nvPr/>
          </p:nvCxnSpPr>
          <p:spPr>
            <a:xfrm>
              <a:off x="4833287" y="3400437"/>
              <a:ext cx="1093664" cy="0"/>
            </a:xfrm>
            <a:prstGeom prst="line">
              <a:avLst/>
            </a:prstGeom>
            <a:ln w="28575" cmpd="sng">
              <a:solidFill>
                <a:srgbClr val="000000"/>
              </a:solidFill>
            </a:ln>
          </p:spPr>
          <p:style>
            <a:lnRef idx="2">
              <a:schemeClr val="dk1"/>
            </a:lnRef>
            <a:fillRef idx="0">
              <a:schemeClr val="dk1"/>
            </a:fillRef>
            <a:effectRef idx="1">
              <a:schemeClr val="dk1"/>
            </a:effectRef>
            <a:fontRef idx="minor">
              <a:schemeClr val="tx1"/>
            </a:fontRef>
          </p:style>
        </p:cxnSp>
        <p:cxnSp>
          <p:nvCxnSpPr>
            <p:cNvPr id="44" name="Straight Arrow Connector 43"/>
            <p:cNvCxnSpPr/>
            <p:nvPr/>
          </p:nvCxnSpPr>
          <p:spPr>
            <a:xfrm>
              <a:off x="5026327" y="3087203"/>
              <a:ext cx="617393" cy="0"/>
            </a:xfrm>
            <a:prstGeom prst="straightConnector1">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26327" y="3087203"/>
              <a:ext cx="0" cy="313234"/>
            </a:xfrm>
            <a:prstGeom prst="line">
              <a:avLst/>
            </a:prstGeom>
          </p:spPr>
          <p:style>
            <a:lnRef idx="2">
              <a:schemeClr val="accent1"/>
            </a:lnRef>
            <a:fillRef idx="0">
              <a:schemeClr val="accent1"/>
            </a:fillRef>
            <a:effectRef idx="1">
              <a:schemeClr val="accent1"/>
            </a:effectRef>
            <a:fontRef idx="minor">
              <a:schemeClr val="tx1"/>
            </a:fontRef>
          </p:style>
        </p:cxnSp>
        <p:sp>
          <p:nvSpPr>
            <p:cNvPr id="47" name="Freeform 46"/>
            <p:cNvSpPr/>
            <p:nvPr/>
          </p:nvSpPr>
          <p:spPr>
            <a:xfrm>
              <a:off x="5062605" y="1876363"/>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grpSp>
        <p:nvGrpSpPr>
          <p:cNvPr id="49" name="Group 48"/>
          <p:cNvGrpSpPr/>
          <p:nvPr/>
        </p:nvGrpSpPr>
        <p:grpSpPr>
          <a:xfrm>
            <a:off x="3839941" y="3903039"/>
            <a:ext cx="1128944" cy="978747"/>
            <a:chOff x="4833287" y="2421690"/>
            <a:chExt cx="1128944" cy="978747"/>
          </a:xfrm>
        </p:grpSpPr>
        <p:sp>
          <p:nvSpPr>
            <p:cNvPr id="52" name="Freeform 51"/>
            <p:cNvSpPr/>
            <p:nvPr/>
          </p:nvSpPr>
          <p:spPr>
            <a:xfrm>
              <a:off x="5027325" y="2421690"/>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3" name="Freeform 52"/>
            <p:cNvSpPr/>
            <p:nvPr/>
          </p:nvSpPr>
          <p:spPr>
            <a:xfrm>
              <a:off x="5027325" y="2660721"/>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54" name="Straight Connector 53"/>
            <p:cNvCxnSpPr/>
            <p:nvPr/>
          </p:nvCxnSpPr>
          <p:spPr>
            <a:xfrm>
              <a:off x="4833287" y="3400437"/>
              <a:ext cx="1093664" cy="0"/>
            </a:xfrm>
            <a:prstGeom prst="line">
              <a:avLst/>
            </a:prstGeom>
            <a:ln w="28575" cmpd="sng">
              <a:solidFill>
                <a:srgbClr val="000000"/>
              </a:solidFill>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a:off x="5026327" y="3087203"/>
              <a:ext cx="617393" cy="0"/>
            </a:xfrm>
            <a:prstGeom prst="straightConnector1">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026327" y="3087203"/>
              <a:ext cx="0" cy="313234"/>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839941" y="5548327"/>
            <a:ext cx="1128944" cy="739716"/>
            <a:chOff x="4833287" y="2660721"/>
            <a:chExt cx="1128944" cy="739716"/>
          </a:xfrm>
        </p:grpSpPr>
        <p:sp>
          <p:nvSpPr>
            <p:cNvPr id="62" name="Freeform 61"/>
            <p:cNvSpPr/>
            <p:nvPr/>
          </p:nvSpPr>
          <p:spPr>
            <a:xfrm>
              <a:off x="5027325" y="2660721"/>
              <a:ext cx="934906" cy="170015"/>
            </a:xfrm>
            <a:custGeom>
              <a:avLst/>
              <a:gdLst>
                <a:gd name="connsiteX0" fmla="*/ 0 w 1358259"/>
                <a:gd name="connsiteY0" fmla="*/ 246976 h 247003"/>
                <a:gd name="connsiteX1" fmla="*/ 282235 w 1358259"/>
                <a:gd name="connsiteY1" fmla="*/ 0 h 247003"/>
                <a:gd name="connsiteX2" fmla="*/ 599751 w 1358259"/>
                <a:gd name="connsiteY2" fmla="*/ 246976 h 247003"/>
                <a:gd name="connsiteX3" fmla="*/ 864347 w 1358259"/>
                <a:gd name="connsiteY3" fmla="*/ 17641 h 247003"/>
                <a:gd name="connsiteX4" fmla="*/ 1111303 w 1358259"/>
                <a:gd name="connsiteY4" fmla="*/ 246976 h 247003"/>
                <a:gd name="connsiteX5" fmla="*/ 1358259 w 1358259"/>
                <a:gd name="connsiteY5" fmla="*/ 0 h 24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59" h="247003">
                  <a:moveTo>
                    <a:pt x="0" y="246976"/>
                  </a:moveTo>
                  <a:cubicBezTo>
                    <a:pt x="91138" y="123488"/>
                    <a:pt x="182277" y="0"/>
                    <a:pt x="282235" y="0"/>
                  </a:cubicBezTo>
                  <a:cubicBezTo>
                    <a:pt x="382193" y="0"/>
                    <a:pt x="502732" y="244036"/>
                    <a:pt x="599751" y="246976"/>
                  </a:cubicBezTo>
                  <a:cubicBezTo>
                    <a:pt x="696770" y="249916"/>
                    <a:pt x="779088" y="17641"/>
                    <a:pt x="864347" y="17641"/>
                  </a:cubicBezTo>
                  <a:cubicBezTo>
                    <a:pt x="949606" y="17641"/>
                    <a:pt x="1028984" y="249916"/>
                    <a:pt x="1111303" y="246976"/>
                  </a:cubicBezTo>
                  <a:cubicBezTo>
                    <a:pt x="1193622" y="244036"/>
                    <a:pt x="1299460" y="20581"/>
                    <a:pt x="1358259"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cxnSp>
          <p:nvCxnSpPr>
            <p:cNvPr id="63" name="Straight Connector 62"/>
            <p:cNvCxnSpPr/>
            <p:nvPr/>
          </p:nvCxnSpPr>
          <p:spPr>
            <a:xfrm>
              <a:off x="4833287" y="3400437"/>
              <a:ext cx="1093664" cy="0"/>
            </a:xfrm>
            <a:prstGeom prst="line">
              <a:avLst/>
            </a:prstGeom>
            <a:ln w="28575" cmpd="sng">
              <a:solidFill>
                <a:srgbClr val="000000"/>
              </a:solidFill>
            </a:ln>
          </p:spPr>
          <p:style>
            <a:lnRef idx="2">
              <a:schemeClr val="dk1"/>
            </a:lnRef>
            <a:fillRef idx="0">
              <a:schemeClr val="dk1"/>
            </a:fillRef>
            <a:effectRef idx="1">
              <a:schemeClr val="dk1"/>
            </a:effectRef>
            <a:fontRef idx="minor">
              <a:schemeClr val="tx1"/>
            </a:fontRef>
          </p:style>
        </p:cxnSp>
        <p:cxnSp>
          <p:nvCxnSpPr>
            <p:cNvPr id="64" name="Straight Arrow Connector 63"/>
            <p:cNvCxnSpPr/>
            <p:nvPr/>
          </p:nvCxnSpPr>
          <p:spPr>
            <a:xfrm>
              <a:off x="5026327" y="3087203"/>
              <a:ext cx="617393" cy="0"/>
            </a:xfrm>
            <a:prstGeom prst="straightConnector1">
              <a:avLst/>
            </a:prstGeom>
            <a:ln>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026327" y="3087203"/>
              <a:ext cx="0" cy="313234"/>
            </a:xfrm>
            <a:prstGeom prst="line">
              <a:avLst/>
            </a:prstGeom>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3195081" y="2354842"/>
            <a:ext cx="572993" cy="461665"/>
          </a:xfrm>
          <a:prstGeom prst="rect">
            <a:avLst/>
          </a:prstGeom>
          <a:noFill/>
        </p:spPr>
        <p:txBody>
          <a:bodyPr wrap="none" rtlCol="0">
            <a:spAutoFit/>
          </a:bodyPr>
          <a:lstStyle/>
          <a:p>
            <a:r>
              <a:rPr lang="en-US" sz="2400" dirty="0"/>
              <a:t>GG</a:t>
            </a:r>
          </a:p>
        </p:txBody>
      </p:sp>
      <p:sp>
        <p:nvSpPr>
          <p:cNvPr id="68" name="TextBox 67"/>
          <p:cNvSpPr txBox="1"/>
          <p:nvPr/>
        </p:nvSpPr>
        <p:spPr>
          <a:xfrm>
            <a:off x="3195081" y="4077243"/>
            <a:ext cx="556913" cy="461665"/>
          </a:xfrm>
          <a:prstGeom prst="rect">
            <a:avLst/>
          </a:prstGeom>
          <a:noFill/>
        </p:spPr>
        <p:txBody>
          <a:bodyPr wrap="none" rtlCol="0">
            <a:spAutoFit/>
          </a:bodyPr>
          <a:lstStyle/>
          <a:p>
            <a:r>
              <a:rPr lang="en-US" sz="2400" dirty="0"/>
              <a:t>GA</a:t>
            </a:r>
          </a:p>
        </p:txBody>
      </p:sp>
      <p:sp>
        <p:nvSpPr>
          <p:cNvPr id="69" name="TextBox 68"/>
          <p:cNvSpPr txBox="1"/>
          <p:nvPr/>
        </p:nvSpPr>
        <p:spPr>
          <a:xfrm>
            <a:off x="3195081" y="5668005"/>
            <a:ext cx="543739" cy="461665"/>
          </a:xfrm>
          <a:prstGeom prst="rect">
            <a:avLst/>
          </a:prstGeom>
          <a:noFill/>
        </p:spPr>
        <p:txBody>
          <a:bodyPr wrap="none" rtlCol="0">
            <a:spAutoFit/>
          </a:bodyPr>
          <a:lstStyle/>
          <a:p>
            <a:r>
              <a:rPr lang="en-US" sz="2400" dirty="0"/>
              <a:t>AA</a:t>
            </a:r>
          </a:p>
        </p:txBody>
      </p:sp>
      <p:pic>
        <p:nvPicPr>
          <p:cNvPr id="39" name="Picture 38" descr="willie shoemaker and wilt chamberlain, malibu, ca, 1987. by annie leibovitz.png"/>
          <p:cNvPicPr>
            <a:picLocks noChangeAspect="1"/>
          </p:cNvPicPr>
          <p:nvPr/>
        </p:nvPicPr>
        <p:blipFill rotWithShape="1">
          <a:blip r:embed="rId4">
            <a:extLst>
              <a:ext uri="{28A0092B-C50C-407E-A947-70E740481C1C}">
                <a14:useLocalDpi xmlns:a14="http://schemas.microsoft.com/office/drawing/2010/main" val="0"/>
              </a:ext>
            </a:extLst>
          </a:blip>
          <a:srcRect l="9082" t="10690" r="8342" b="14181"/>
          <a:stretch/>
        </p:blipFill>
        <p:spPr>
          <a:xfrm>
            <a:off x="5827408" y="1989146"/>
            <a:ext cx="3472896" cy="4259385"/>
          </a:xfrm>
          <a:prstGeom prst="rect">
            <a:avLst/>
          </a:prstGeom>
        </p:spPr>
      </p:pic>
      <p:sp>
        <p:nvSpPr>
          <p:cNvPr id="70" name="Right Arrow 69"/>
          <p:cNvSpPr/>
          <p:nvPr/>
        </p:nvSpPr>
        <p:spPr>
          <a:xfrm>
            <a:off x="5400513" y="3303036"/>
            <a:ext cx="932013" cy="100480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6851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Close to underlying genetics</a:t>
            </a:r>
          </a:p>
          <a:p>
            <a:pPr lvl="1"/>
            <a:r>
              <a:rPr lang="en-US" dirty="0"/>
              <a:t>affected by small number of polymorphisms</a:t>
            </a:r>
          </a:p>
          <a:p>
            <a:pPr lvl="1">
              <a:spcAft>
                <a:spcPts val="3000"/>
              </a:spcAft>
            </a:pPr>
            <a:r>
              <a:rPr lang="en-US" dirty="0"/>
              <a:t>require smaller sample sizes</a:t>
            </a:r>
          </a:p>
          <a:p>
            <a:pPr>
              <a:spcAft>
                <a:spcPts val="3000"/>
              </a:spcAft>
            </a:pPr>
            <a:r>
              <a:rPr lang="en-US" dirty="0"/>
              <a:t>Can measure 1000s of traits in single experiment (e.g. RNA-</a:t>
            </a:r>
            <a:r>
              <a:rPr lang="en-US" dirty="0" err="1"/>
              <a:t>seq</a:t>
            </a:r>
            <a:r>
              <a:rPr lang="en-US" dirty="0"/>
              <a:t>)</a:t>
            </a:r>
          </a:p>
          <a:p>
            <a:r>
              <a:rPr lang="en-US" dirty="0"/>
              <a:t>Reveal molecular basis of organismal traits</a:t>
            </a:r>
          </a:p>
          <a:p>
            <a:pPr lvl="1">
              <a:spcAft>
                <a:spcPts val="1800"/>
              </a:spcAft>
            </a:pPr>
            <a:r>
              <a:rPr lang="en-US" dirty="0"/>
              <a:t>implicate specific cell types</a:t>
            </a:r>
          </a:p>
          <a:p>
            <a:pPr>
              <a:spcAft>
                <a:spcPts val="1800"/>
              </a:spcAft>
            </a:pPr>
            <a:endParaRPr lang="en-US" dirty="0"/>
          </a:p>
          <a:p>
            <a:pPr>
              <a:spcAft>
                <a:spcPts val="1800"/>
              </a:spcAft>
            </a:pPr>
            <a:endParaRPr lang="en-US" dirty="0"/>
          </a:p>
          <a:p>
            <a:pPr>
              <a:spcAft>
                <a:spcPts val="1800"/>
              </a:spcAft>
            </a:pPr>
            <a:endParaRPr lang="en-US" dirty="0"/>
          </a:p>
        </p:txBody>
      </p:sp>
      <p:sp>
        <p:nvSpPr>
          <p:cNvPr id="3" name="Title 2"/>
          <p:cNvSpPr>
            <a:spLocks noGrp="1"/>
          </p:cNvSpPr>
          <p:nvPr>
            <p:ph type="title"/>
          </p:nvPr>
        </p:nvSpPr>
        <p:spPr/>
        <p:txBody>
          <a:bodyPr>
            <a:normAutofit fontScale="90000"/>
          </a:bodyPr>
          <a:lstStyle/>
          <a:p>
            <a:r>
              <a:rPr lang="en-US" dirty="0"/>
              <a:t>Why use molecular traits?</a:t>
            </a:r>
          </a:p>
        </p:txBody>
      </p:sp>
    </p:spTree>
    <p:extLst>
      <p:ext uri="{BB962C8B-B14F-4D97-AF65-F5344CB8AC3E}">
        <p14:creationId xmlns:p14="http://schemas.microsoft.com/office/powerpoint/2010/main" val="2798817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else could be used as molecular or cellular traits?</a:t>
            </a:r>
          </a:p>
          <a:p>
            <a:r>
              <a:rPr lang="en-US" dirty="0"/>
              <a:t>How would you measure these?</a:t>
            </a:r>
          </a:p>
        </p:txBody>
      </p:sp>
      <p:sp>
        <p:nvSpPr>
          <p:cNvPr id="3" name="Title 2"/>
          <p:cNvSpPr>
            <a:spLocks noGrp="1"/>
          </p:cNvSpPr>
          <p:nvPr>
            <p:ph type="title"/>
          </p:nvPr>
        </p:nvSpPr>
        <p:spPr/>
        <p:txBody>
          <a:bodyPr>
            <a:normAutofit fontScale="90000"/>
          </a:bodyPr>
          <a:lstStyle/>
          <a:p>
            <a:r>
              <a:rPr lang="en-US" dirty="0"/>
              <a:t>Discussion</a:t>
            </a:r>
          </a:p>
        </p:txBody>
      </p:sp>
    </p:spTree>
    <p:extLst>
      <p:ext uri="{BB962C8B-B14F-4D97-AF65-F5344CB8AC3E}">
        <p14:creationId xmlns:p14="http://schemas.microsoft.com/office/powerpoint/2010/main" val="2353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431" y="161349"/>
            <a:ext cx="3544560" cy="584776"/>
          </a:xfrm>
          <a:prstGeom prst="rect">
            <a:avLst/>
          </a:prstGeom>
          <a:noFill/>
        </p:spPr>
        <p:txBody>
          <a:bodyPr wrap="none" rtlCol="0">
            <a:spAutoFit/>
          </a:bodyPr>
          <a:lstStyle/>
          <a:p>
            <a:r>
              <a:rPr lang="en-US" sz="3200" dirty="0">
                <a:solidFill>
                  <a:schemeClr val="bg1">
                    <a:lumMod val="50000"/>
                  </a:schemeClr>
                </a:solidFill>
                <a:latin typeface="Myriad Pro"/>
                <a:cs typeface="Myriad Pro"/>
              </a:rPr>
              <a:t>Alzheimer’s Disease</a:t>
            </a:r>
          </a:p>
        </p:txBody>
      </p:sp>
      <p:sp>
        <p:nvSpPr>
          <p:cNvPr id="5" name="TextBox 4"/>
          <p:cNvSpPr txBox="1"/>
          <p:nvPr/>
        </p:nvSpPr>
        <p:spPr>
          <a:xfrm>
            <a:off x="1033103" y="902276"/>
            <a:ext cx="3161069" cy="584776"/>
          </a:xfrm>
          <a:prstGeom prst="rect">
            <a:avLst/>
          </a:prstGeom>
          <a:noFill/>
        </p:spPr>
        <p:txBody>
          <a:bodyPr wrap="none" rtlCol="0">
            <a:spAutoFit/>
          </a:bodyPr>
          <a:lstStyle/>
          <a:p>
            <a:r>
              <a:rPr lang="en-US" sz="3200" dirty="0">
                <a:solidFill>
                  <a:srgbClr val="FF0000"/>
                </a:solidFill>
                <a:latin typeface="Myriad Pro"/>
                <a:cs typeface="Myriad Pro"/>
              </a:rPr>
              <a:t>Multiple Sclerosis</a:t>
            </a:r>
          </a:p>
        </p:txBody>
      </p:sp>
      <p:sp>
        <p:nvSpPr>
          <p:cNvPr id="6" name="TextBox 5"/>
          <p:cNvSpPr txBox="1"/>
          <p:nvPr/>
        </p:nvSpPr>
        <p:spPr>
          <a:xfrm>
            <a:off x="578549" y="2976541"/>
            <a:ext cx="4326826" cy="584776"/>
          </a:xfrm>
          <a:prstGeom prst="rect">
            <a:avLst/>
          </a:prstGeom>
          <a:noFill/>
        </p:spPr>
        <p:txBody>
          <a:bodyPr wrap="none" rtlCol="0">
            <a:spAutoFit/>
          </a:bodyPr>
          <a:lstStyle/>
          <a:p>
            <a:r>
              <a:rPr lang="en-US" sz="3200" dirty="0">
                <a:solidFill>
                  <a:schemeClr val="accent5">
                    <a:lumMod val="75000"/>
                  </a:schemeClr>
                </a:solidFill>
                <a:latin typeface="Myriad Pro"/>
                <a:cs typeface="Myriad Pro"/>
              </a:rPr>
              <a:t>Coronary Heart Disease</a:t>
            </a:r>
          </a:p>
        </p:txBody>
      </p:sp>
      <p:sp>
        <p:nvSpPr>
          <p:cNvPr id="7" name="TextBox 6"/>
          <p:cNvSpPr txBox="1"/>
          <p:nvPr/>
        </p:nvSpPr>
        <p:spPr>
          <a:xfrm>
            <a:off x="4794250" y="746125"/>
            <a:ext cx="1838451" cy="584776"/>
          </a:xfrm>
          <a:prstGeom prst="rect">
            <a:avLst/>
          </a:prstGeom>
          <a:noFill/>
        </p:spPr>
        <p:txBody>
          <a:bodyPr wrap="none" rtlCol="0">
            <a:spAutoFit/>
          </a:bodyPr>
          <a:lstStyle/>
          <a:p>
            <a:r>
              <a:rPr lang="en-US" sz="3200" dirty="0">
                <a:latin typeface="Myriad Pro"/>
                <a:cs typeface="Myriad Pro"/>
              </a:rPr>
              <a:t>Leukemia</a:t>
            </a:r>
          </a:p>
        </p:txBody>
      </p:sp>
      <p:sp>
        <p:nvSpPr>
          <p:cNvPr id="8" name="TextBox 7"/>
          <p:cNvSpPr txBox="1"/>
          <p:nvPr/>
        </p:nvSpPr>
        <p:spPr>
          <a:xfrm>
            <a:off x="4905375" y="2521526"/>
            <a:ext cx="3763901" cy="584776"/>
          </a:xfrm>
          <a:prstGeom prst="rect">
            <a:avLst/>
          </a:prstGeom>
          <a:noFill/>
        </p:spPr>
        <p:txBody>
          <a:bodyPr wrap="none" rtlCol="0">
            <a:spAutoFit/>
          </a:bodyPr>
          <a:lstStyle/>
          <a:p>
            <a:r>
              <a:rPr lang="en-US" sz="3200" dirty="0">
                <a:solidFill>
                  <a:srgbClr val="FF0000"/>
                </a:solidFill>
                <a:latin typeface="Myriad Pro"/>
                <a:cs typeface="Myriad Pro"/>
              </a:rPr>
              <a:t>Rheumatoid Arthritis</a:t>
            </a:r>
          </a:p>
        </p:txBody>
      </p:sp>
      <p:sp>
        <p:nvSpPr>
          <p:cNvPr id="9" name="TextBox 8"/>
          <p:cNvSpPr txBox="1"/>
          <p:nvPr/>
        </p:nvSpPr>
        <p:spPr>
          <a:xfrm>
            <a:off x="6096000" y="5490151"/>
            <a:ext cx="2787943" cy="584776"/>
          </a:xfrm>
          <a:prstGeom prst="rect">
            <a:avLst/>
          </a:prstGeom>
          <a:noFill/>
        </p:spPr>
        <p:txBody>
          <a:bodyPr wrap="none" rtlCol="0">
            <a:spAutoFit/>
          </a:bodyPr>
          <a:lstStyle/>
          <a:p>
            <a:r>
              <a:rPr lang="en-US" sz="3200" dirty="0">
                <a:solidFill>
                  <a:schemeClr val="accent2"/>
                </a:solidFill>
                <a:latin typeface="Myriad Pro"/>
                <a:cs typeface="Myriad Pro"/>
              </a:rPr>
              <a:t>Type I Diabetes</a:t>
            </a:r>
          </a:p>
        </p:txBody>
      </p:sp>
      <p:sp>
        <p:nvSpPr>
          <p:cNvPr id="11" name="TextBox 10"/>
          <p:cNvSpPr txBox="1"/>
          <p:nvPr/>
        </p:nvSpPr>
        <p:spPr>
          <a:xfrm>
            <a:off x="3307675" y="4026564"/>
            <a:ext cx="2827030" cy="584776"/>
          </a:xfrm>
          <a:prstGeom prst="rect">
            <a:avLst/>
          </a:prstGeom>
          <a:noFill/>
        </p:spPr>
        <p:txBody>
          <a:bodyPr wrap="none" rtlCol="0">
            <a:spAutoFit/>
          </a:bodyPr>
          <a:lstStyle/>
          <a:p>
            <a:r>
              <a:rPr lang="en-US" sz="3200" dirty="0" err="1">
                <a:solidFill>
                  <a:schemeClr val="accent6">
                    <a:lumMod val="75000"/>
                  </a:schemeClr>
                </a:solidFill>
                <a:latin typeface="Myriad Pro"/>
                <a:cs typeface="Myriad Pro"/>
              </a:rPr>
              <a:t>Crohn’s</a:t>
            </a:r>
            <a:r>
              <a:rPr lang="en-US" sz="3200" dirty="0">
                <a:solidFill>
                  <a:schemeClr val="accent6">
                    <a:lumMod val="75000"/>
                  </a:schemeClr>
                </a:solidFill>
                <a:latin typeface="Myriad Pro"/>
                <a:cs typeface="Myriad Pro"/>
              </a:rPr>
              <a:t> Disease</a:t>
            </a:r>
          </a:p>
        </p:txBody>
      </p:sp>
      <p:sp>
        <p:nvSpPr>
          <p:cNvPr id="12" name="TextBox 11"/>
          <p:cNvSpPr txBox="1"/>
          <p:nvPr/>
        </p:nvSpPr>
        <p:spPr>
          <a:xfrm>
            <a:off x="0" y="1965901"/>
            <a:ext cx="2613638" cy="584776"/>
          </a:xfrm>
          <a:prstGeom prst="rect">
            <a:avLst/>
          </a:prstGeom>
          <a:noFill/>
        </p:spPr>
        <p:txBody>
          <a:bodyPr wrap="none" rtlCol="0">
            <a:spAutoFit/>
          </a:bodyPr>
          <a:lstStyle/>
          <a:p>
            <a:r>
              <a:rPr lang="en-US" sz="3200" dirty="0">
                <a:solidFill>
                  <a:schemeClr val="bg2">
                    <a:lumMod val="50000"/>
                  </a:schemeClr>
                </a:solidFill>
                <a:latin typeface="Myriad Pro"/>
                <a:cs typeface="Myriad Pro"/>
              </a:rPr>
              <a:t>Schizophrenia</a:t>
            </a:r>
          </a:p>
        </p:txBody>
      </p:sp>
      <p:sp>
        <p:nvSpPr>
          <p:cNvPr id="13" name="TextBox 12"/>
          <p:cNvSpPr txBox="1"/>
          <p:nvPr/>
        </p:nvSpPr>
        <p:spPr>
          <a:xfrm>
            <a:off x="5857235" y="1580862"/>
            <a:ext cx="2507763" cy="584776"/>
          </a:xfrm>
          <a:prstGeom prst="rect">
            <a:avLst/>
          </a:prstGeom>
          <a:noFill/>
        </p:spPr>
        <p:txBody>
          <a:bodyPr wrap="none" rtlCol="0">
            <a:spAutoFit/>
          </a:bodyPr>
          <a:lstStyle/>
          <a:p>
            <a:r>
              <a:rPr lang="en-US" sz="3200" dirty="0">
                <a:solidFill>
                  <a:srgbClr val="CC00B0"/>
                </a:solidFill>
                <a:latin typeface="Myriad Pro"/>
                <a:cs typeface="Myriad Pro"/>
              </a:rPr>
              <a:t>Breast Cancer</a:t>
            </a:r>
          </a:p>
        </p:txBody>
      </p:sp>
      <p:sp>
        <p:nvSpPr>
          <p:cNvPr id="14" name="TextBox 13"/>
          <p:cNvSpPr txBox="1"/>
          <p:nvPr/>
        </p:nvSpPr>
        <p:spPr>
          <a:xfrm>
            <a:off x="3087409" y="1644362"/>
            <a:ext cx="1633781" cy="584776"/>
          </a:xfrm>
          <a:prstGeom prst="rect">
            <a:avLst/>
          </a:prstGeom>
          <a:noFill/>
        </p:spPr>
        <p:txBody>
          <a:bodyPr wrap="none" rtlCol="0">
            <a:spAutoFit/>
          </a:bodyPr>
          <a:lstStyle/>
          <a:p>
            <a:r>
              <a:rPr lang="en-US" sz="3200" dirty="0">
                <a:solidFill>
                  <a:srgbClr val="0000FF"/>
                </a:solidFill>
                <a:latin typeface="Myriad Pro"/>
                <a:cs typeface="Myriad Pro"/>
              </a:rPr>
              <a:t>Psoriasis</a:t>
            </a:r>
          </a:p>
        </p:txBody>
      </p:sp>
      <p:sp>
        <p:nvSpPr>
          <p:cNvPr id="15" name="TextBox 14"/>
          <p:cNvSpPr txBox="1"/>
          <p:nvPr/>
        </p:nvSpPr>
        <p:spPr>
          <a:xfrm>
            <a:off x="578549" y="4884473"/>
            <a:ext cx="3459407" cy="584776"/>
          </a:xfrm>
          <a:prstGeom prst="rect">
            <a:avLst/>
          </a:prstGeom>
          <a:noFill/>
        </p:spPr>
        <p:txBody>
          <a:bodyPr wrap="none" rtlCol="0">
            <a:spAutoFit/>
          </a:bodyPr>
          <a:lstStyle/>
          <a:p>
            <a:r>
              <a:rPr lang="en-US" sz="3200" dirty="0">
                <a:solidFill>
                  <a:schemeClr val="accent3">
                    <a:lumMod val="50000"/>
                  </a:schemeClr>
                </a:solidFill>
                <a:latin typeface="Myriad Pro"/>
                <a:cs typeface="Myriad Pro"/>
              </a:rPr>
              <a:t>Parkinson’s Disease</a:t>
            </a:r>
          </a:p>
        </p:txBody>
      </p:sp>
      <p:sp>
        <p:nvSpPr>
          <p:cNvPr id="16" name="TextBox 15"/>
          <p:cNvSpPr txBox="1"/>
          <p:nvPr/>
        </p:nvSpPr>
        <p:spPr>
          <a:xfrm>
            <a:off x="6469963" y="3540125"/>
            <a:ext cx="2588605" cy="584776"/>
          </a:xfrm>
          <a:prstGeom prst="rect">
            <a:avLst/>
          </a:prstGeom>
          <a:noFill/>
        </p:spPr>
        <p:txBody>
          <a:bodyPr wrap="none" rtlCol="0">
            <a:spAutoFit/>
          </a:bodyPr>
          <a:lstStyle/>
          <a:p>
            <a:r>
              <a:rPr lang="en-US" sz="3200" dirty="0">
                <a:solidFill>
                  <a:schemeClr val="tx2">
                    <a:lumMod val="60000"/>
                    <a:lumOff val="40000"/>
                  </a:schemeClr>
                </a:solidFill>
                <a:latin typeface="Myriad Pro"/>
                <a:cs typeface="Myriad Pro"/>
              </a:rPr>
              <a:t>Celiac Disease</a:t>
            </a:r>
          </a:p>
        </p:txBody>
      </p:sp>
      <p:sp>
        <p:nvSpPr>
          <p:cNvPr id="17" name="TextBox 16"/>
          <p:cNvSpPr txBox="1"/>
          <p:nvPr/>
        </p:nvSpPr>
        <p:spPr>
          <a:xfrm>
            <a:off x="968375" y="6074927"/>
            <a:ext cx="5468164" cy="584776"/>
          </a:xfrm>
          <a:prstGeom prst="rect">
            <a:avLst/>
          </a:prstGeom>
          <a:noFill/>
        </p:spPr>
        <p:txBody>
          <a:bodyPr wrap="none" rtlCol="0">
            <a:spAutoFit/>
          </a:bodyPr>
          <a:lstStyle/>
          <a:p>
            <a:r>
              <a:rPr lang="en-US" sz="3200" dirty="0">
                <a:solidFill>
                  <a:schemeClr val="tx2"/>
                </a:solidFill>
                <a:latin typeface="Myriad Pro"/>
                <a:cs typeface="Myriad Pro"/>
              </a:rPr>
              <a:t>Systemic Lupus </a:t>
            </a:r>
            <a:r>
              <a:rPr lang="en-US" sz="3200" dirty="0" err="1">
                <a:solidFill>
                  <a:schemeClr val="tx2"/>
                </a:solidFill>
                <a:latin typeface="Myriad Pro"/>
                <a:cs typeface="Myriad Pro"/>
              </a:rPr>
              <a:t>Erythematosus</a:t>
            </a:r>
            <a:endParaRPr lang="en-US" sz="3200" dirty="0">
              <a:solidFill>
                <a:schemeClr val="tx2"/>
              </a:solidFill>
              <a:latin typeface="Myriad Pro"/>
              <a:cs typeface="Myriad Pro"/>
            </a:endParaRPr>
          </a:p>
        </p:txBody>
      </p:sp>
      <p:sp>
        <p:nvSpPr>
          <p:cNvPr id="18" name="TextBox 17"/>
          <p:cNvSpPr txBox="1"/>
          <p:nvPr/>
        </p:nvSpPr>
        <p:spPr>
          <a:xfrm>
            <a:off x="5157849" y="10677"/>
            <a:ext cx="4083169" cy="584776"/>
          </a:xfrm>
          <a:prstGeom prst="rect">
            <a:avLst/>
          </a:prstGeom>
          <a:noFill/>
        </p:spPr>
        <p:txBody>
          <a:bodyPr wrap="none" rtlCol="0">
            <a:spAutoFit/>
          </a:bodyPr>
          <a:lstStyle/>
          <a:p>
            <a:r>
              <a:rPr lang="en-US" sz="3200" dirty="0" err="1">
                <a:solidFill>
                  <a:srgbClr val="FF0000"/>
                </a:solidFill>
                <a:latin typeface="Myriad Pro"/>
                <a:cs typeface="Myriad Pro"/>
              </a:rPr>
              <a:t>Ankylosing</a:t>
            </a:r>
            <a:r>
              <a:rPr lang="en-US" sz="3200" dirty="0">
                <a:solidFill>
                  <a:srgbClr val="FF0000"/>
                </a:solidFill>
                <a:latin typeface="Myriad Pro"/>
                <a:cs typeface="Myriad Pro"/>
              </a:rPr>
              <a:t> Spondylitis</a:t>
            </a:r>
          </a:p>
        </p:txBody>
      </p:sp>
      <p:sp>
        <p:nvSpPr>
          <p:cNvPr id="19" name="TextBox 18"/>
          <p:cNvSpPr txBox="1"/>
          <p:nvPr/>
        </p:nvSpPr>
        <p:spPr>
          <a:xfrm>
            <a:off x="826111" y="3734176"/>
            <a:ext cx="1393612" cy="584776"/>
          </a:xfrm>
          <a:prstGeom prst="rect">
            <a:avLst/>
          </a:prstGeom>
          <a:noFill/>
        </p:spPr>
        <p:txBody>
          <a:bodyPr wrap="none" rtlCol="0">
            <a:spAutoFit/>
          </a:bodyPr>
          <a:lstStyle/>
          <a:p>
            <a:r>
              <a:rPr lang="en-US" sz="3200" dirty="0">
                <a:solidFill>
                  <a:srgbClr val="660066"/>
                </a:solidFill>
                <a:latin typeface="Myriad Pro"/>
                <a:cs typeface="Myriad Pro"/>
              </a:rPr>
              <a:t>Autism</a:t>
            </a:r>
          </a:p>
        </p:txBody>
      </p:sp>
    </p:spTree>
    <p:extLst>
      <p:ext uri="{BB962C8B-B14F-4D97-AF65-F5344CB8AC3E}">
        <p14:creationId xmlns:p14="http://schemas.microsoft.com/office/powerpoint/2010/main" val="1593842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flipH="1">
            <a:off x="4658796" y="5990527"/>
            <a:ext cx="123928" cy="50974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94481"/>
            <a:ext cx="8229600" cy="731349"/>
          </a:xfrm>
        </p:spPr>
        <p:txBody>
          <a:bodyPr>
            <a:normAutofit fontScale="90000"/>
          </a:bodyPr>
          <a:lstStyle/>
          <a:p>
            <a:r>
              <a:rPr lang="en-US" dirty="0"/>
              <a:t>The first gene expression QTL mapping study</a:t>
            </a:r>
          </a:p>
        </p:txBody>
      </p:sp>
      <p:sp>
        <p:nvSpPr>
          <p:cNvPr id="7" name="Oval 6"/>
          <p:cNvSpPr/>
          <p:nvPr/>
        </p:nvSpPr>
        <p:spPr>
          <a:xfrm>
            <a:off x="3252261" y="4801366"/>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278956" y="4801366"/>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52261" y="5779935"/>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246873" y="5779935"/>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912548" y="2974480"/>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5"/>
          <p:cNvSpPr>
            <a:spLocks/>
          </p:cNvSpPr>
          <p:nvPr/>
        </p:nvSpPr>
        <p:spPr bwMode="auto">
          <a:xfrm>
            <a:off x="7111999" y="6489107"/>
            <a:ext cx="2534653" cy="30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err="1">
                <a:latin typeface="Myriad Pro" charset="0"/>
                <a:ea typeface="ＭＳ Ｐゴシック" charset="0"/>
                <a:cs typeface="ＭＳ Ｐゴシック" charset="0"/>
                <a:sym typeface="Myriad Pro" charset="0"/>
              </a:rPr>
              <a:t>Brem</a:t>
            </a:r>
            <a:r>
              <a:rPr lang="en-US" sz="2000" dirty="0">
                <a:latin typeface="Myriad Pro" charset="0"/>
                <a:ea typeface="ＭＳ Ｐゴシック" charset="0"/>
                <a:cs typeface="ＭＳ Ｐゴシック" charset="0"/>
                <a:sym typeface="Myriad Pro" charset="0"/>
              </a:rPr>
              <a:t> et al. 2002</a:t>
            </a:r>
          </a:p>
        </p:txBody>
      </p:sp>
      <p:sp>
        <p:nvSpPr>
          <p:cNvPr id="15" name="Oval 14"/>
          <p:cNvSpPr/>
          <p:nvPr/>
        </p:nvSpPr>
        <p:spPr>
          <a:xfrm>
            <a:off x="3133646" y="1676174"/>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77435" y="1676173"/>
            <a:ext cx="978569" cy="978569"/>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200400" y="2002384"/>
            <a:ext cx="304892" cy="369332"/>
          </a:xfrm>
          <a:prstGeom prst="rect">
            <a:avLst/>
          </a:prstGeom>
          <a:noFill/>
        </p:spPr>
        <p:txBody>
          <a:bodyPr wrap="none" rtlCol="0">
            <a:spAutoFit/>
          </a:bodyPr>
          <a:lstStyle/>
          <a:p>
            <a:r>
              <a:rPr lang="en-US"/>
              <a:t>X</a:t>
            </a:r>
          </a:p>
        </p:txBody>
      </p:sp>
      <p:cxnSp>
        <p:nvCxnSpPr>
          <p:cNvPr id="19" name="Straight Arrow Connector 18"/>
          <p:cNvCxnSpPr/>
          <p:nvPr/>
        </p:nvCxnSpPr>
        <p:spPr>
          <a:xfrm>
            <a:off x="4352846" y="2323590"/>
            <a:ext cx="0" cy="635422"/>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flipH="1">
            <a:off x="3680227" y="5035776"/>
            <a:ext cx="82618" cy="50974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flipH="1">
            <a:off x="4998941" y="1861970"/>
            <a:ext cx="82618" cy="50974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H="1">
            <a:off x="4520083" y="3164022"/>
            <a:ext cx="82618" cy="50974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H="1">
            <a:off x="4270229" y="3164021"/>
            <a:ext cx="82618" cy="50974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4320142" y="4157494"/>
            <a:ext cx="8604" cy="69654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flipH="1">
            <a:off x="3541472" y="1910584"/>
            <a:ext cx="82618" cy="50974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flipH="1">
            <a:off x="4686604" y="5065745"/>
            <a:ext cx="123928" cy="50974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flipH="1">
            <a:off x="3666948" y="5948625"/>
            <a:ext cx="82618" cy="509745"/>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flipH="1">
            <a:off x="4686604" y="4993718"/>
            <a:ext cx="123928" cy="23105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flipH="1">
            <a:off x="3649740" y="5948625"/>
            <a:ext cx="123928" cy="50974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flipH="1">
            <a:off x="4658796" y="6269219"/>
            <a:ext cx="123928" cy="23105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333626" y="1295832"/>
            <a:ext cx="506870" cy="369332"/>
          </a:xfrm>
          <a:prstGeom prst="rect">
            <a:avLst/>
          </a:prstGeom>
          <a:noFill/>
        </p:spPr>
        <p:txBody>
          <a:bodyPr wrap="none" rtlCol="0">
            <a:spAutoFit/>
          </a:bodyPr>
          <a:lstStyle/>
          <a:p>
            <a:r>
              <a:rPr lang="en-US" dirty="0"/>
              <a:t>RM</a:t>
            </a:r>
          </a:p>
        </p:txBody>
      </p:sp>
      <p:sp>
        <p:nvSpPr>
          <p:cNvPr id="35" name="TextBox 34"/>
          <p:cNvSpPr txBox="1"/>
          <p:nvPr/>
        </p:nvSpPr>
        <p:spPr>
          <a:xfrm>
            <a:off x="4970467" y="1295832"/>
            <a:ext cx="415691" cy="369332"/>
          </a:xfrm>
          <a:prstGeom prst="rect">
            <a:avLst/>
          </a:prstGeom>
          <a:noFill/>
        </p:spPr>
        <p:txBody>
          <a:bodyPr wrap="none" rtlCol="0">
            <a:spAutoFit/>
          </a:bodyPr>
          <a:lstStyle/>
          <a:p>
            <a:r>
              <a:rPr lang="en-US"/>
              <a:t>BY</a:t>
            </a:r>
            <a:endParaRPr lang="en-US" dirty="0"/>
          </a:p>
        </p:txBody>
      </p:sp>
      <p:sp>
        <p:nvSpPr>
          <p:cNvPr id="36" name="TextBox 35"/>
          <p:cNvSpPr txBox="1"/>
          <p:nvPr/>
        </p:nvSpPr>
        <p:spPr>
          <a:xfrm>
            <a:off x="4320142" y="4173802"/>
            <a:ext cx="891591" cy="369332"/>
          </a:xfrm>
          <a:prstGeom prst="rect">
            <a:avLst/>
          </a:prstGeom>
          <a:noFill/>
        </p:spPr>
        <p:txBody>
          <a:bodyPr wrap="none" rtlCol="0">
            <a:spAutoFit/>
          </a:bodyPr>
          <a:lstStyle/>
          <a:p>
            <a:r>
              <a:rPr lang="en-US"/>
              <a:t>meiosis</a:t>
            </a:r>
          </a:p>
        </p:txBody>
      </p:sp>
      <p:sp>
        <p:nvSpPr>
          <p:cNvPr id="6" name="TextBox 5"/>
          <p:cNvSpPr txBox="1"/>
          <p:nvPr/>
        </p:nvSpPr>
        <p:spPr>
          <a:xfrm>
            <a:off x="6021224" y="1773998"/>
            <a:ext cx="3027239" cy="769441"/>
          </a:xfrm>
          <a:prstGeom prst="rect">
            <a:avLst/>
          </a:prstGeom>
          <a:noFill/>
        </p:spPr>
        <p:txBody>
          <a:bodyPr wrap="none" rtlCol="0">
            <a:spAutoFit/>
          </a:bodyPr>
          <a:lstStyle/>
          <a:p>
            <a:r>
              <a:rPr lang="en-US" sz="2200" dirty="0"/>
              <a:t>Cross two diverged yeast</a:t>
            </a:r>
          </a:p>
          <a:p>
            <a:r>
              <a:rPr lang="en-US" sz="2200" dirty="0"/>
              <a:t>strains “RM” and “BY”</a:t>
            </a:r>
          </a:p>
        </p:txBody>
      </p:sp>
      <p:sp>
        <p:nvSpPr>
          <p:cNvPr id="37" name="TextBox 36"/>
          <p:cNvSpPr txBox="1"/>
          <p:nvPr/>
        </p:nvSpPr>
        <p:spPr>
          <a:xfrm>
            <a:off x="5415205" y="5269636"/>
            <a:ext cx="3378041" cy="1107996"/>
          </a:xfrm>
          <a:prstGeom prst="rect">
            <a:avLst/>
          </a:prstGeom>
          <a:noFill/>
        </p:spPr>
        <p:txBody>
          <a:bodyPr wrap="none" rtlCol="0">
            <a:spAutoFit/>
          </a:bodyPr>
          <a:lstStyle/>
          <a:p>
            <a:r>
              <a:rPr lang="en-US" sz="2200" dirty="0"/>
              <a:t>Genotype “</a:t>
            </a:r>
            <a:r>
              <a:rPr lang="en-US" sz="2200" dirty="0" err="1"/>
              <a:t>segregants</a:t>
            </a:r>
            <a:r>
              <a:rPr lang="en-US" sz="2200" dirty="0"/>
              <a:t>”</a:t>
            </a:r>
          </a:p>
          <a:p>
            <a:r>
              <a:rPr lang="en-US" sz="2200" dirty="0"/>
              <a:t>to identify parental genome</a:t>
            </a:r>
          </a:p>
          <a:p>
            <a:r>
              <a:rPr lang="en-US" sz="2200" dirty="0"/>
              <a:t>segments</a:t>
            </a:r>
          </a:p>
        </p:txBody>
      </p:sp>
      <p:sp>
        <p:nvSpPr>
          <p:cNvPr id="38" name="TextBox 37"/>
          <p:cNvSpPr txBox="1"/>
          <p:nvPr/>
        </p:nvSpPr>
        <p:spPr>
          <a:xfrm>
            <a:off x="303218" y="5348084"/>
            <a:ext cx="3154133" cy="769441"/>
          </a:xfrm>
          <a:prstGeom prst="rect">
            <a:avLst/>
          </a:prstGeom>
          <a:noFill/>
        </p:spPr>
        <p:txBody>
          <a:bodyPr wrap="none" rtlCol="0">
            <a:spAutoFit/>
          </a:bodyPr>
          <a:lstStyle/>
          <a:p>
            <a:r>
              <a:rPr lang="en-US" sz="2200" dirty="0"/>
              <a:t>Measure Gene Expression</a:t>
            </a:r>
          </a:p>
          <a:p>
            <a:r>
              <a:rPr lang="en-US" sz="2200" dirty="0"/>
              <a:t>with microarrays</a:t>
            </a:r>
          </a:p>
        </p:txBody>
      </p:sp>
    </p:spTree>
    <p:extLst>
      <p:ext uri="{BB962C8B-B14F-4D97-AF65-F5344CB8AC3E}">
        <p14:creationId xmlns:p14="http://schemas.microsoft.com/office/powerpoint/2010/main" val="382546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Quantitative Trait Locus Mapping</a:t>
            </a:r>
            <a:br>
              <a:rPr lang="en-US" dirty="0"/>
            </a:br>
            <a:r>
              <a:rPr lang="en-US" dirty="0"/>
              <a:t>with recombinant inbred lines</a:t>
            </a:r>
          </a:p>
        </p:txBody>
      </p:sp>
      <p:pic>
        <p:nvPicPr>
          <p:cNvPr id="3" name="Picture 2"/>
          <p:cNvPicPr>
            <a:picLocks noChangeAspect="1"/>
          </p:cNvPicPr>
          <p:nvPr/>
        </p:nvPicPr>
        <p:blipFill>
          <a:blip r:embed="rId2"/>
          <a:stretch>
            <a:fillRect/>
          </a:stretch>
        </p:blipFill>
        <p:spPr>
          <a:xfrm>
            <a:off x="457200" y="1539375"/>
            <a:ext cx="7924800" cy="5098288"/>
          </a:xfrm>
          <a:prstGeom prst="rect">
            <a:avLst/>
          </a:prstGeom>
        </p:spPr>
      </p:pic>
      <p:sp>
        <p:nvSpPr>
          <p:cNvPr id="4" name="Rectangle 5"/>
          <p:cNvSpPr>
            <a:spLocks/>
          </p:cNvSpPr>
          <p:nvPr/>
        </p:nvSpPr>
        <p:spPr bwMode="auto">
          <a:xfrm>
            <a:off x="6486356" y="6332938"/>
            <a:ext cx="2534653" cy="30472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err="1">
                <a:latin typeface="Myriad Pro" charset="0"/>
                <a:ea typeface="ＭＳ Ｐゴシック" charset="0"/>
                <a:cs typeface="ＭＳ Ｐゴシック" charset="0"/>
                <a:sym typeface="Myriad Pro" charset="0"/>
              </a:rPr>
              <a:t>Lango</a:t>
            </a:r>
            <a:r>
              <a:rPr lang="en-US" sz="2000" dirty="0">
                <a:latin typeface="Myriad Pro" charset="0"/>
                <a:ea typeface="ＭＳ Ｐゴシック" charset="0"/>
                <a:cs typeface="ＭＳ Ｐゴシック" charset="0"/>
                <a:sym typeface="Myriad Pro" charset="0"/>
              </a:rPr>
              <a:t>-Allen et al. 2010</a:t>
            </a:r>
          </a:p>
        </p:txBody>
      </p:sp>
    </p:spTree>
    <p:extLst>
      <p:ext uri="{BB962C8B-B14F-4D97-AF65-F5344CB8AC3E}">
        <p14:creationId xmlns:p14="http://schemas.microsoft.com/office/powerpoint/2010/main" val="36668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yeast </a:t>
            </a:r>
            <a:r>
              <a:rPr lang="en-US" dirty="0" err="1"/>
              <a:t>eQTL</a:t>
            </a:r>
            <a:endParaRPr lang="en-US" dirty="0"/>
          </a:p>
        </p:txBody>
      </p:sp>
      <p:pic>
        <p:nvPicPr>
          <p:cNvPr id="3" name="Picture 2"/>
          <p:cNvPicPr>
            <a:picLocks noChangeAspect="1"/>
          </p:cNvPicPr>
          <p:nvPr/>
        </p:nvPicPr>
        <p:blipFill>
          <a:blip r:embed="rId2"/>
          <a:stretch>
            <a:fillRect/>
          </a:stretch>
        </p:blipFill>
        <p:spPr>
          <a:xfrm>
            <a:off x="1359568" y="1263835"/>
            <a:ext cx="6190707" cy="4960502"/>
          </a:xfrm>
          <a:prstGeom prst="rect">
            <a:avLst/>
          </a:prstGeom>
        </p:spPr>
      </p:pic>
      <p:sp>
        <p:nvSpPr>
          <p:cNvPr id="4" name="Rectangle 5"/>
          <p:cNvSpPr>
            <a:spLocks/>
          </p:cNvSpPr>
          <p:nvPr/>
        </p:nvSpPr>
        <p:spPr bwMode="auto">
          <a:xfrm>
            <a:off x="7111999" y="6489107"/>
            <a:ext cx="2534653" cy="30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err="1">
                <a:latin typeface="Myriad Pro" charset="0"/>
                <a:ea typeface="ＭＳ Ｐゴシック" charset="0"/>
                <a:cs typeface="ＭＳ Ｐゴシック" charset="0"/>
                <a:sym typeface="Myriad Pro" charset="0"/>
              </a:rPr>
              <a:t>Brem</a:t>
            </a:r>
            <a:r>
              <a:rPr lang="en-US" sz="2000" dirty="0">
                <a:latin typeface="Myriad Pro" charset="0"/>
                <a:ea typeface="ＭＳ Ｐゴシック" charset="0"/>
                <a:cs typeface="ＭＳ Ｐゴシック" charset="0"/>
                <a:sym typeface="Myriad Pro" charset="0"/>
              </a:rPr>
              <a:t> et al. 2002</a:t>
            </a:r>
          </a:p>
        </p:txBody>
      </p:sp>
    </p:spTree>
    <p:extLst>
      <p:ext uri="{BB962C8B-B14F-4D97-AF65-F5344CB8AC3E}">
        <p14:creationId xmlns:p14="http://schemas.microsoft.com/office/powerpoint/2010/main" val="711069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eQTL</a:t>
            </a:r>
            <a:r>
              <a:rPr lang="en-US" dirty="0"/>
              <a:t> mapping in humans</a:t>
            </a:r>
          </a:p>
        </p:txBody>
      </p:sp>
      <p:grpSp>
        <p:nvGrpSpPr>
          <p:cNvPr id="5" name="Group 4"/>
          <p:cNvGrpSpPr/>
          <p:nvPr/>
        </p:nvGrpSpPr>
        <p:grpSpPr>
          <a:xfrm>
            <a:off x="798856" y="2147795"/>
            <a:ext cx="7128103" cy="3915598"/>
            <a:chOff x="507910" y="2937504"/>
            <a:chExt cx="7128103" cy="3915598"/>
          </a:xfrm>
        </p:grpSpPr>
        <p:sp>
          <p:nvSpPr>
            <p:cNvPr id="6" name="Oval 5"/>
            <p:cNvSpPr/>
            <p:nvPr/>
          </p:nvSpPr>
          <p:spPr>
            <a:xfrm>
              <a:off x="2055207" y="4908342"/>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873427" y="5279978"/>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057226" y="4644980"/>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88879" y="5146306"/>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3427" y="5012634"/>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220763" y="4149592"/>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523544" y="4456438"/>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681024" y="3384853"/>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747860" y="3687656"/>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220763" y="4456438"/>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755110" y="6008109"/>
              <a:ext cx="600194" cy="523220"/>
            </a:xfrm>
            <a:prstGeom prst="rect">
              <a:avLst/>
            </a:prstGeom>
            <a:noFill/>
          </p:spPr>
          <p:txBody>
            <a:bodyPr wrap="none" rtlCol="0">
              <a:spAutoFit/>
            </a:bodyPr>
            <a:lstStyle/>
            <a:p>
              <a:r>
                <a:rPr lang="en-US" sz="2800" dirty="0">
                  <a:solidFill>
                    <a:srgbClr val="416AB5"/>
                  </a:solidFill>
                </a:rPr>
                <a:t>AA</a:t>
              </a:r>
            </a:p>
          </p:txBody>
        </p:sp>
        <p:sp>
          <p:nvSpPr>
            <p:cNvPr id="17" name="TextBox 16"/>
            <p:cNvSpPr txBox="1"/>
            <p:nvPr/>
          </p:nvSpPr>
          <p:spPr>
            <a:xfrm>
              <a:off x="4145212" y="6008109"/>
              <a:ext cx="618954" cy="523220"/>
            </a:xfrm>
            <a:prstGeom prst="rect">
              <a:avLst/>
            </a:prstGeom>
            <a:noFill/>
          </p:spPr>
          <p:txBody>
            <a:bodyPr wrap="none" rtlCol="0">
              <a:spAutoFit/>
            </a:bodyPr>
            <a:lstStyle/>
            <a:p>
              <a:r>
                <a:rPr lang="en-US" sz="2800" dirty="0">
                  <a:solidFill>
                    <a:srgbClr val="881A86"/>
                  </a:solidFill>
                </a:rPr>
                <a:t>AG</a:t>
              </a:r>
            </a:p>
          </p:txBody>
        </p:sp>
        <p:sp>
          <p:nvSpPr>
            <p:cNvPr id="18" name="TextBox 17"/>
            <p:cNvSpPr txBox="1"/>
            <p:nvPr/>
          </p:nvSpPr>
          <p:spPr>
            <a:xfrm>
              <a:off x="6362219" y="6008109"/>
              <a:ext cx="637715" cy="523220"/>
            </a:xfrm>
            <a:prstGeom prst="rect">
              <a:avLst/>
            </a:prstGeom>
            <a:noFill/>
          </p:spPr>
          <p:txBody>
            <a:bodyPr wrap="none" rtlCol="0">
              <a:spAutoFit/>
            </a:bodyPr>
            <a:lstStyle/>
            <a:p>
              <a:r>
                <a:rPr lang="en-US" sz="2800" dirty="0">
                  <a:solidFill>
                    <a:srgbClr val="EF8525"/>
                  </a:solidFill>
                </a:rPr>
                <a:t>GG</a:t>
              </a:r>
            </a:p>
          </p:txBody>
        </p:sp>
        <p:cxnSp>
          <p:nvCxnSpPr>
            <p:cNvPr id="19" name="Straight Connector 18"/>
            <p:cNvCxnSpPr/>
            <p:nvPr/>
          </p:nvCxnSpPr>
          <p:spPr>
            <a:xfrm>
              <a:off x="1203048" y="2937504"/>
              <a:ext cx="0" cy="30706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03048" y="5995979"/>
              <a:ext cx="64329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388040" y="4078929"/>
              <a:ext cx="2253566" cy="461665"/>
            </a:xfrm>
            <a:prstGeom prst="rect">
              <a:avLst/>
            </a:prstGeom>
            <a:noFill/>
          </p:spPr>
          <p:txBody>
            <a:bodyPr wrap="none" rtlCol="0">
              <a:spAutoFit/>
            </a:bodyPr>
            <a:lstStyle/>
            <a:p>
              <a:r>
                <a:rPr lang="en-US" sz="2400" dirty="0"/>
                <a:t>Gene expression</a:t>
              </a:r>
            </a:p>
          </p:txBody>
        </p:sp>
        <p:sp>
          <p:nvSpPr>
            <p:cNvPr id="22" name="TextBox 21"/>
            <p:cNvSpPr txBox="1"/>
            <p:nvPr/>
          </p:nvSpPr>
          <p:spPr>
            <a:xfrm>
              <a:off x="3749647" y="6391437"/>
              <a:ext cx="1413217" cy="461665"/>
            </a:xfrm>
            <a:prstGeom prst="rect">
              <a:avLst/>
            </a:prstGeom>
            <a:noFill/>
          </p:spPr>
          <p:txBody>
            <a:bodyPr wrap="none" rtlCol="0">
              <a:spAutoFit/>
            </a:bodyPr>
            <a:lstStyle/>
            <a:p>
              <a:r>
                <a:rPr lang="en-US" sz="2400" dirty="0"/>
                <a:t>Genotype</a:t>
              </a:r>
            </a:p>
          </p:txBody>
        </p:sp>
        <p:cxnSp>
          <p:nvCxnSpPr>
            <p:cNvPr id="23" name="Straight Connector 22"/>
            <p:cNvCxnSpPr/>
            <p:nvPr/>
          </p:nvCxnSpPr>
          <p:spPr>
            <a:xfrm flipV="1">
              <a:off x="1203048" y="3384853"/>
              <a:ext cx="6156524" cy="202879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7795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fontScale="90000"/>
          </a:bodyPr>
          <a:lstStyle/>
          <a:p>
            <a:r>
              <a:rPr lang="en-US" dirty="0"/>
              <a:t>Pedigree-based mapping of </a:t>
            </a:r>
            <a:r>
              <a:rPr lang="en-US" dirty="0" err="1"/>
              <a:t>eQTLs</a:t>
            </a:r>
            <a:br>
              <a:rPr lang="en-US" dirty="0"/>
            </a:br>
            <a:r>
              <a:rPr lang="en-US" dirty="0"/>
              <a:t>in human B cell lines</a:t>
            </a:r>
          </a:p>
        </p:txBody>
      </p:sp>
      <p:pic>
        <p:nvPicPr>
          <p:cNvPr id="4" name="Picture 3"/>
          <p:cNvPicPr>
            <a:picLocks noChangeAspect="1"/>
          </p:cNvPicPr>
          <p:nvPr/>
        </p:nvPicPr>
        <p:blipFill>
          <a:blip r:embed="rId2"/>
          <a:stretch>
            <a:fillRect/>
          </a:stretch>
        </p:blipFill>
        <p:spPr>
          <a:xfrm>
            <a:off x="374650" y="1894114"/>
            <a:ext cx="8394700" cy="4800600"/>
          </a:xfrm>
          <a:prstGeom prst="rect">
            <a:avLst/>
          </a:prstGeom>
        </p:spPr>
      </p:pic>
      <p:sp>
        <p:nvSpPr>
          <p:cNvPr id="5" name="Rectangle 5"/>
          <p:cNvSpPr>
            <a:spLocks/>
          </p:cNvSpPr>
          <p:nvPr/>
        </p:nvSpPr>
        <p:spPr bwMode="auto">
          <a:xfrm>
            <a:off x="7111999" y="6489107"/>
            <a:ext cx="2534653" cy="30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Morley et al. 2004</a:t>
            </a:r>
          </a:p>
        </p:txBody>
      </p:sp>
    </p:spTree>
    <p:extLst>
      <p:ext uri="{BB962C8B-B14F-4D97-AF65-F5344CB8AC3E}">
        <p14:creationId xmlns:p14="http://schemas.microsoft.com/office/powerpoint/2010/main" val="2104274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06954" y="234534"/>
            <a:ext cx="9464842" cy="731349"/>
          </a:xfrm>
        </p:spPr>
        <p:txBody>
          <a:bodyPr>
            <a:normAutofit fontScale="90000"/>
          </a:bodyPr>
          <a:lstStyle/>
          <a:p>
            <a:r>
              <a:rPr lang="en-US" dirty="0" err="1"/>
              <a:t>eQTL</a:t>
            </a:r>
            <a:r>
              <a:rPr lang="en-US" dirty="0"/>
              <a:t> mapping with RNA-</a:t>
            </a:r>
            <a:r>
              <a:rPr lang="en-US" dirty="0" err="1"/>
              <a:t>seq</a:t>
            </a:r>
            <a:endParaRPr lang="en-US" dirty="0"/>
          </a:p>
        </p:txBody>
      </p:sp>
      <p:pic>
        <p:nvPicPr>
          <p:cNvPr id="5" name="Picture 4"/>
          <p:cNvPicPr>
            <a:picLocks noChangeAspect="1"/>
          </p:cNvPicPr>
          <p:nvPr/>
        </p:nvPicPr>
        <p:blipFill rotWithShape="1">
          <a:blip r:embed="rId3"/>
          <a:srcRect l="6448" t="9540"/>
          <a:stretch/>
        </p:blipFill>
        <p:spPr>
          <a:xfrm>
            <a:off x="1590842" y="1778000"/>
            <a:ext cx="5354091" cy="5080000"/>
          </a:xfrm>
          <a:prstGeom prst="rect">
            <a:avLst/>
          </a:prstGeom>
        </p:spPr>
      </p:pic>
      <p:sp>
        <p:nvSpPr>
          <p:cNvPr id="2" name="TextBox 1"/>
          <p:cNvSpPr txBox="1"/>
          <p:nvPr/>
        </p:nvSpPr>
        <p:spPr>
          <a:xfrm rot="16200000">
            <a:off x="-831784" y="3634190"/>
            <a:ext cx="4254039" cy="400110"/>
          </a:xfrm>
          <a:prstGeom prst="rect">
            <a:avLst/>
          </a:prstGeom>
          <a:noFill/>
        </p:spPr>
        <p:txBody>
          <a:bodyPr wrap="none" rtlCol="0">
            <a:spAutoFit/>
          </a:bodyPr>
          <a:lstStyle/>
          <a:p>
            <a:r>
              <a:rPr lang="en-US" sz="2000" dirty="0"/>
              <a:t>RNA-</a:t>
            </a:r>
            <a:r>
              <a:rPr lang="en-US" sz="2000" dirty="0" err="1"/>
              <a:t>seq</a:t>
            </a:r>
            <a:r>
              <a:rPr lang="en-US" sz="2000" dirty="0"/>
              <a:t> read depth (reads per million)</a:t>
            </a:r>
          </a:p>
        </p:txBody>
      </p:sp>
      <p:sp>
        <p:nvSpPr>
          <p:cNvPr id="3" name="Rectangle 2"/>
          <p:cNvSpPr/>
          <p:nvPr/>
        </p:nvSpPr>
        <p:spPr>
          <a:xfrm>
            <a:off x="1818105" y="5882105"/>
            <a:ext cx="2205790" cy="3743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852736" y="4625474"/>
            <a:ext cx="2205790" cy="3743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52736" y="3221790"/>
            <a:ext cx="2205790" cy="3743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160209" y="1910693"/>
            <a:ext cx="2205790" cy="4822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6890087" y="1924062"/>
            <a:ext cx="862686" cy="769441"/>
          </a:xfrm>
          <a:prstGeom prst="rect">
            <a:avLst/>
          </a:prstGeom>
          <a:noFill/>
        </p:spPr>
        <p:txBody>
          <a:bodyPr wrap="none" rtlCol="0">
            <a:spAutoFit/>
          </a:bodyPr>
          <a:lstStyle/>
          <a:p>
            <a:r>
              <a:rPr lang="en-US" sz="2400" dirty="0"/>
              <a:t>GG</a:t>
            </a:r>
          </a:p>
          <a:p>
            <a:r>
              <a:rPr lang="en-US" sz="2000" dirty="0"/>
              <a:t>(n=18)</a:t>
            </a:r>
          </a:p>
        </p:txBody>
      </p:sp>
      <p:sp>
        <p:nvSpPr>
          <p:cNvPr id="10" name="TextBox 9"/>
          <p:cNvSpPr txBox="1"/>
          <p:nvPr/>
        </p:nvSpPr>
        <p:spPr>
          <a:xfrm>
            <a:off x="6890087" y="3237569"/>
            <a:ext cx="862686" cy="769441"/>
          </a:xfrm>
          <a:prstGeom prst="rect">
            <a:avLst/>
          </a:prstGeom>
          <a:noFill/>
        </p:spPr>
        <p:txBody>
          <a:bodyPr wrap="none" rtlCol="0">
            <a:spAutoFit/>
          </a:bodyPr>
          <a:lstStyle/>
          <a:p>
            <a:r>
              <a:rPr lang="en-US" sz="2400" dirty="0"/>
              <a:t>GA</a:t>
            </a:r>
          </a:p>
          <a:p>
            <a:r>
              <a:rPr lang="en-US" sz="2000" dirty="0"/>
              <a:t>(n=35)</a:t>
            </a:r>
          </a:p>
        </p:txBody>
      </p:sp>
      <p:sp>
        <p:nvSpPr>
          <p:cNvPr id="11" name="TextBox 10"/>
          <p:cNvSpPr txBox="1"/>
          <p:nvPr/>
        </p:nvSpPr>
        <p:spPr>
          <a:xfrm>
            <a:off x="6890087" y="4630458"/>
            <a:ext cx="862686" cy="769441"/>
          </a:xfrm>
          <a:prstGeom prst="rect">
            <a:avLst/>
          </a:prstGeom>
          <a:noFill/>
        </p:spPr>
        <p:txBody>
          <a:bodyPr wrap="none" rtlCol="0">
            <a:spAutoFit/>
          </a:bodyPr>
          <a:lstStyle/>
          <a:p>
            <a:r>
              <a:rPr lang="en-US" sz="2400" dirty="0"/>
              <a:t>AA</a:t>
            </a:r>
          </a:p>
          <a:p>
            <a:r>
              <a:rPr lang="en-US" sz="2000" dirty="0"/>
              <a:t>(n=16)</a:t>
            </a:r>
          </a:p>
        </p:txBody>
      </p:sp>
      <p:sp>
        <p:nvSpPr>
          <p:cNvPr id="12" name="TextBox 11"/>
          <p:cNvSpPr txBox="1"/>
          <p:nvPr/>
        </p:nvSpPr>
        <p:spPr>
          <a:xfrm>
            <a:off x="2184401" y="5937691"/>
            <a:ext cx="1019242" cy="461665"/>
          </a:xfrm>
          <a:prstGeom prst="rect">
            <a:avLst/>
          </a:prstGeom>
          <a:noFill/>
        </p:spPr>
        <p:txBody>
          <a:bodyPr wrap="none" rtlCol="0">
            <a:spAutoFit/>
          </a:bodyPr>
          <a:lstStyle/>
          <a:p>
            <a:r>
              <a:rPr lang="en-US" sz="2400" i="1" dirty="0"/>
              <a:t>TSP50</a:t>
            </a:r>
          </a:p>
        </p:txBody>
      </p:sp>
      <p:sp>
        <p:nvSpPr>
          <p:cNvPr id="13" name="Rectangle 5"/>
          <p:cNvSpPr>
            <a:spLocks/>
          </p:cNvSpPr>
          <p:nvPr/>
        </p:nvSpPr>
        <p:spPr bwMode="auto">
          <a:xfrm>
            <a:off x="7112970" y="6445159"/>
            <a:ext cx="2031030" cy="298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err="1">
                <a:latin typeface="Myriad Pro" charset="0"/>
                <a:ea typeface="ＭＳ Ｐゴシック" charset="0"/>
                <a:cs typeface="ＭＳ Ｐゴシック" charset="0"/>
                <a:sym typeface="Myriad Pro" charset="0"/>
              </a:rPr>
              <a:t>Pickrell</a:t>
            </a:r>
            <a:r>
              <a:rPr lang="en-US" sz="2000" b="1" dirty="0">
                <a:latin typeface="Myriad Pro" charset="0"/>
                <a:ea typeface="ＭＳ Ｐゴシック" charset="0"/>
                <a:cs typeface="ＭＳ Ｐゴシック" charset="0"/>
                <a:sym typeface="Myriad Pro" charset="0"/>
              </a:rPr>
              <a:t> </a:t>
            </a:r>
            <a:r>
              <a:rPr lang="en-US" sz="2000" dirty="0">
                <a:latin typeface="Myriad Pro" charset="0"/>
                <a:ea typeface="ＭＳ Ｐゴシック" charset="0"/>
                <a:cs typeface="ＭＳ Ｐゴシック" charset="0"/>
                <a:sym typeface="Myriad Pro" charset="0"/>
              </a:rPr>
              <a:t>et al. 2010</a:t>
            </a:r>
          </a:p>
        </p:txBody>
      </p:sp>
    </p:spTree>
    <p:extLst>
      <p:ext uri="{BB962C8B-B14F-4D97-AF65-F5344CB8AC3E}">
        <p14:creationId xmlns:p14="http://schemas.microsoft.com/office/powerpoint/2010/main" val="1506037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65" y="731838"/>
            <a:ext cx="3592285" cy="4134075"/>
          </a:xfrm>
        </p:spPr>
        <p:txBody>
          <a:bodyPr>
            <a:normAutofit/>
          </a:bodyPr>
          <a:lstStyle/>
          <a:p>
            <a:r>
              <a:rPr lang="en-US" dirty="0"/>
              <a:t>Splicing QTLs (</a:t>
            </a:r>
            <a:r>
              <a:rPr lang="en-US" dirty="0" err="1"/>
              <a:t>sQTLs</a:t>
            </a:r>
            <a:r>
              <a:rPr lang="en-US" dirty="0"/>
              <a:t>)</a:t>
            </a:r>
          </a:p>
        </p:txBody>
      </p:sp>
      <p:pic>
        <p:nvPicPr>
          <p:cNvPr id="3" name="Picture 2"/>
          <p:cNvPicPr>
            <a:picLocks noChangeAspect="1"/>
          </p:cNvPicPr>
          <p:nvPr/>
        </p:nvPicPr>
        <p:blipFill rotWithShape="1">
          <a:blip r:embed="rId2"/>
          <a:srcRect t="4005"/>
          <a:stretch/>
        </p:blipFill>
        <p:spPr>
          <a:xfrm>
            <a:off x="3714750" y="274638"/>
            <a:ext cx="5429250" cy="6583362"/>
          </a:xfrm>
          <a:prstGeom prst="rect">
            <a:avLst/>
          </a:prstGeom>
        </p:spPr>
      </p:pic>
      <p:sp>
        <p:nvSpPr>
          <p:cNvPr id="4" name="Rectangle 5"/>
          <p:cNvSpPr>
            <a:spLocks/>
          </p:cNvSpPr>
          <p:nvPr/>
        </p:nvSpPr>
        <p:spPr bwMode="auto">
          <a:xfrm>
            <a:off x="369270" y="6412502"/>
            <a:ext cx="2031030" cy="298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err="1">
                <a:latin typeface="Myriad Pro" charset="0"/>
                <a:ea typeface="ＭＳ Ｐゴシック" charset="0"/>
                <a:cs typeface="ＭＳ Ｐゴシック" charset="0"/>
                <a:sym typeface="Myriad Pro" charset="0"/>
              </a:rPr>
              <a:t>Pickrell</a:t>
            </a:r>
            <a:r>
              <a:rPr lang="en-US" sz="2000" b="1" u="sng" dirty="0">
                <a:latin typeface="Myriad Pro" charset="0"/>
                <a:ea typeface="ＭＳ Ｐゴシック" charset="0"/>
                <a:cs typeface="ＭＳ Ｐゴシック" charset="0"/>
                <a:sym typeface="Myriad Pro" charset="0"/>
              </a:rPr>
              <a:t> </a:t>
            </a:r>
            <a:r>
              <a:rPr lang="en-US" sz="2000" dirty="0">
                <a:latin typeface="Myriad Pro" charset="0"/>
                <a:ea typeface="ＭＳ Ｐゴシック" charset="0"/>
                <a:cs typeface="ＭＳ Ｐゴシック" charset="0"/>
                <a:sym typeface="Myriad Pro" charset="0"/>
              </a:rPr>
              <a:t>et al. 2010</a:t>
            </a:r>
          </a:p>
        </p:txBody>
      </p:sp>
    </p:spTree>
    <p:extLst>
      <p:ext uri="{BB962C8B-B14F-4D97-AF65-F5344CB8AC3E}">
        <p14:creationId xmlns:p14="http://schemas.microsoft.com/office/powerpoint/2010/main" val="1305550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470581"/>
            <a:ext cx="8229600" cy="731349"/>
          </a:xfrm>
        </p:spPr>
        <p:txBody>
          <a:bodyPr>
            <a:normAutofit fontScale="90000"/>
          </a:bodyPr>
          <a:lstStyle/>
          <a:p>
            <a:r>
              <a:rPr lang="en-US" dirty="0" err="1"/>
              <a:t>eQTLs</a:t>
            </a:r>
            <a:r>
              <a:rPr lang="en-US" dirty="0"/>
              <a:t> are enriched near transcription start sites</a:t>
            </a:r>
          </a:p>
        </p:txBody>
      </p:sp>
      <p:pic>
        <p:nvPicPr>
          <p:cNvPr id="3" name="Picture 2"/>
          <p:cNvPicPr>
            <a:picLocks noChangeAspect="1"/>
          </p:cNvPicPr>
          <p:nvPr/>
        </p:nvPicPr>
        <p:blipFill>
          <a:blip r:embed="rId2"/>
          <a:stretch>
            <a:fillRect/>
          </a:stretch>
        </p:blipFill>
        <p:spPr>
          <a:xfrm>
            <a:off x="0" y="1479516"/>
            <a:ext cx="9105900" cy="4445000"/>
          </a:xfrm>
          <a:prstGeom prst="rect">
            <a:avLst/>
          </a:prstGeom>
        </p:spPr>
      </p:pic>
      <p:sp>
        <p:nvSpPr>
          <p:cNvPr id="4" name="Rectangle 5"/>
          <p:cNvSpPr>
            <a:spLocks/>
          </p:cNvSpPr>
          <p:nvPr/>
        </p:nvSpPr>
        <p:spPr bwMode="auto">
          <a:xfrm>
            <a:off x="7112970" y="6445159"/>
            <a:ext cx="2031030" cy="298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Battle et al. 2014</a:t>
            </a:r>
          </a:p>
        </p:txBody>
      </p:sp>
    </p:spTree>
    <p:extLst>
      <p:ext uri="{BB962C8B-B14F-4D97-AF65-F5344CB8AC3E}">
        <p14:creationId xmlns:p14="http://schemas.microsoft.com/office/powerpoint/2010/main" val="1334284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29619"/>
          </a:xfrm>
        </p:spPr>
        <p:txBody>
          <a:bodyPr>
            <a:normAutofit fontScale="90000"/>
          </a:bodyPr>
          <a:lstStyle/>
          <a:p>
            <a:r>
              <a:rPr lang="en-US" dirty="0" err="1"/>
              <a:t>eQTLs</a:t>
            </a:r>
            <a:r>
              <a:rPr lang="en-US" dirty="0"/>
              <a:t> are enriched in regions</a:t>
            </a:r>
            <a:br>
              <a:rPr lang="en-US" dirty="0"/>
            </a:br>
            <a:r>
              <a:rPr lang="en-US" dirty="0"/>
              <a:t>with open/active chromatin</a:t>
            </a:r>
          </a:p>
        </p:txBody>
      </p:sp>
      <p:pic>
        <p:nvPicPr>
          <p:cNvPr id="4" name="Picture 3"/>
          <p:cNvPicPr>
            <a:picLocks noChangeAspect="1"/>
          </p:cNvPicPr>
          <p:nvPr/>
        </p:nvPicPr>
        <p:blipFill>
          <a:blip r:embed="rId2"/>
          <a:stretch>
            <a:fillRect/>
          </a:stretch>
        </p:blipFill>
        <p:spPr>
          <a:xfrm>
            <a:off x="1885950" y="1765300"/>
            <a:ext cx="5372100" cy="5092700"/>
          </a:xfrm>
          <a:prstGeom prst="rect">
            <a:avLst/>
          </a:prstGeom>
        </p:spPr>
      </p:pic>
      <p:sp>
        <p:nvSpPr>
          <p:cNvPr id="6" name="Rectangle 5"/>
          <p:cNvSpPr>
            <a:spLocks/>
          </p:cNvSpPr>
          <p:nvPr/>
        </p:nvSpPr>
        <p:spPr bwMode="auto">
          <a:xfrm>
            <a:off x="7112970" y="6445159"/>
            <a:ext cx="2031030" cy="298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Gaffney et al. 2012</a:t>
            </a:r>
          </a:p>
        </p:txBody>
      </p:sp>
    </p:spTree>
    <p:extLst>
      <p:ext uri="{BB962C8B-B14F-4D97-AF65-F5344CB8AC3E}">
        <p14:creationId xmlns:p14="http://schemas.microsoft.com/office/powerpoint/2010/main" val="494243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Distance from TSS and DNase</a:t>
            </a:r>
            <a:br>
              <a:rPr lang="en-US" dirty="0"/>
            </a:br>
            <a:r>
              <a:rPr lang="en-US" dirty="0"/>
              <a:t>sensitivity are predictive of </a:t>
            </a:r>
            <a:r>
              <a:rPr lang="en-US" dirty="0" err="1"/>
              <a:t>eQTLs</a:t>
            </a:r>
            <a:endParaRPr lang="en-US" dirty="0"/>
          </a:p>
        </p:txBody>
      </p:sp>
      <p:pic>
        <p:nvPicPr>
          <p:cNvPr id="4" name="Picture 3"/>
          <p:cNvPicPr>
            <a:picLocks noChangeAspect="1"/>
          </p:cNvPicPr>
          <p:nvPr/>
        </p:nvPicPr>
        <p:blipFill>
          <a:blip r:embed="rId2"/>
          <a:stretch>
            <a:fillRect/>
          </a:stretch>
        </p:blipFill>
        <p:spPr>
          <a:xfrm>
            <a:off x="535995" y="1631950"/>
            <a:ext cx="8072010" cy="4654550"/>
          </a:xfrm>
          <a:prstGeom prst="rect">
            <a:avLst/>
          </a:prstGeom>
        </p:spPr>
      </p:pic>
      <p:sp>
        <p:nvSpPr>
          <p:cNvPr id="5" name="Rectangle 5"/>
          <p:cNvSpPr>
            <a:spLocks/>
          </p:cNvSpPr>
          <p:nvPr/>
        </p:nvSpPr>
        <p:spPr bwMode="auto">
          <a:xfrm>
            <a:off x="7112970" y="6445159"/>
            <a:ext cx="2031030" cy="298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Gaffney et al. 2012</a:t>
            </a:r>
          </a:p>
        </p:txBody>
      </p:sp>
    </p:spTree>
    <p:extLst>
      <p:ext uri="{BB962C8B-B14F-4D97-AF65-F5344CB8AC3E}">
        <p14:creationId xmlns:p14="http://schemas.microsoft.com/office/powerpoint/2010/main" val="180292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4-08-17 at 8.09.32 PM.png"/>
          <p:cNvPicPr>
            <a:picLocks noChangeAspect="1"/>
          </p:cNvPicPr>
          <p:nvPr/>
        </p:nvPicPr>
        <p:blipFill rotWithShape="1">
          <a:blip r:embed="rId3">
            <a:extLst>
              <a:ext uri="{28A0092B-C50C-407E-A947-70E740481C1C}">
                <a14:useLocalDpi xmlns:a14="http://schemas.microsoft.com/office/drawing/2010/main" val="0"/>
              </a:ext>
            </a:extLst>
          </a:blip>
          <a:srcRect t="-1" b="43693"/>
          <a:stretch/>
        </p:blipFill>
        <p:spPr>
          <a:xfrm>
            <a:off x="0" y="0"/>
            <a:ext cx="9144000" cy="6858000"/>
          </a:xfrm>
          <a:prstGeom prst="rect">
            <a:avLst/>
          </a:prstGeom>
          <a:noFill/>
          <a:ln>
            <a:noFill/>
          </a:ln>
        </p:spPr>
      </p:pic>
    </p:spTree>
    <p:extLst>
      <p:ext uri="{BB962C8B-B14F-4D97-AF65-F5344CB8AC3E}">
        <p14:creationId xmlns:p14="http://schemas.microsoft.com/office/powerpoint/2010/main" val="3817270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dirty="0"/>
          </a:p>
        </p:txBody>
      </p:sp>
      <p:pic>
        <p:nvPicPr>
          <p:cNvPr id="23" name="Picture 22" descr="chromatin_f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 y="-31750"/>
            <a:ext cx="8936182" cy="6858000"/>
          </a:xfrm>
          <a:prstGeom prst="rect">
            <a:avLst/>
          </a:prstGeom>
        </p:spPr>
      </p:pic>
      <p:sp>
        <p:nvSpPr>
          <p:cNvPr id="6" name="TextBox 5"/>
          <p:cNvSpPr txBox="1"/>
          <p:nvPr/>
        </p:nvSpPr>
        <p:spPr>
          <a:xfrm>
            <a:off x="4866221" y="5641616"/>
            <a:ext cx="1835959" cy="461665"/>
          </a:xfrm>
          <a:prstGeom prst="rect">
            <a:avLst/>
          </a:prstGeom>
          <a:noFill/>
        </p:spPr>
        <p:txBody>
          <a:bodyPr wrap="none" rtlCol="0">
            <a:spAutoFit/>
          </a:bodyPr>
          <a:lstStyle/>
          <a:p>
            <a:r>
              <a:rPr lang="en-US" sz="2400" dirty="0"/>
              <a:t>chromosome</a:t>
            </a:r>
          </a:p>
        </p:txBody>
      </p:sp>
      <p:cxnSp>
        <p:nvCxnSpPr>
          <p:cNvPr id="7" name="Straight Connector 6"/>
          <p:cNvCxnSpPr>
            <a:endCxn id="6" idx="3"/>
          </p:cNvCxnSpPr>
          <p:nvPr/>
        </p:nvCxnSpPr>
        <p:spPr>
          <a:xfrm flipH="1" flipV="1">
            <a:off x="6702180" y="5872449"/>
            <a:ext cx="285178" cy="1542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85765" y="2282575"/>
            <a:ext cx="0" cy="118542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81140" y="3479340"/>
            <a:ext cx="750776" cy="461665"/>
          </a:xfrm>
          <a:prstGeom prst="rect">
            <a:avLst/>
          </a:prstGeom>
          <a:noFill/>
        </p:spPr>
        <p:txBody>
          <a:bodyPr wrap="none" rtlCol="0">
            <a:spAutoFit/>
          </a:bodyPr>
          <a:lstStyle/>
          <a:p>
            <a:r>
              <a:rPr lang="en-US" sz="2400" dirty="0"/>
              <a:t>DNA</a:t>
            </a:r>
          </a:p>
        </p:txBody>
      </p:sp>
      <p:sp>
        <p:nvSpPr>
          <p:cNvPr id="10" name="TextBox 9"/>
          <p:cNvSpPr txBox="1"/>
          <p:nvPr/>
        </p:nvSpPr>
        <p:spPr>
          <a:xfrm>
            <a:off x="1468759" y="1114099"/>
            <a:ext cx="1147670" cy="461665"/>
          </a:xfrm>
          <a:prstGeom prst="rect">
            <a:avLst/>
          </a:prstGeom>
          <a:noFill/>
        </p:spPr>
        <p:txBody>
          <a:bodyPr wrap="none" rtlCol="0">
            <a:spAutoFit/>
          </a:bodyPr>
          <a:lstStyle/>
          <a:p>
            <a:r>
              <a:rPr lang="en-US" sz="2400" dirty="0"/>
              <a:t>Histone</a:t>
            </a:r>
          </a:p>
        </p:txBody>
      </p:sp>
      <p:cxnSp>
        <p:nvCxnSpPr>
          <p:cNvPr id="11" name="Straight Connector 10"/>
          <p:cNvCxnSpPr/>
          <p:nvPr/>
        </p:nvCxnSpPr>
        <p:spPr>
          <a:xfrm>
            <a:off x="1781384" y="1587500"/>
            <a:ext cx="0" cy="42140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260148" y="3152558"/>
            <a:ext cx="1742935" cy="461665"/>
          </a:xfrm>
          <a:prstGeom prst="rect">
            <a:avLst/>
          </a:prstGeom>
          <a:noFill/>
        </p:spPr>
        <p:txBody>
          <a:bodyPr wrap="none" rtlCol="0">
            <a:spAutoFit/>
          </a:bodyPr>
          <a:lstStyle/>
          <a:p>
            <a:r>
              <a:rPr lang="en-US" sz="2400" dirty="0"/>
              <a:t>Nucleosome</a:t>
            </a:r>
          </a:p>
        </p:txBody>
      </p:sp>
      <p:grpSp>
        <p:nvGrpSpPr>
          <p:cNvPr id="13" name="Group 12"/>
          <p:cNvGrpSpPr/>
          <p:nvPr/>
        </p:nvGrpSpPr>
        <p:grpSpPr>
          <a:xfrm>
            <a:off x="2548079" y="2728894"/>
            <a:ext cx="1013694" cy="538868"/>
            <a:chOff x="2611579" y="2728894"/>
            <a:chExt cx="1013694" cy="538868"/>
          </a:xfrm>
        </p:grpSpPr>
        <p:cxnSp>
          <p:nvCxnSpPr>
            <p:cNvPr id="14" name="Straight Connector 13"/>
            <p:cNvCxnSpPr/>
            <p:nvPr/>
          </p:nvCxnSpPr>
          <p:spPr>
            <a:xfrm>
              <a:off x="2611579" y="2728894"/>
              <a:ext cx="0" cy="2266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625273" y="2744839"/>
              <a:ext cx="0" cy="2266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11579" y="2950090"/>
              <a:ext cx="1013694" cy="1594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51293" y="2945965"/>
              <a:ext cx="0" cy="32179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9" name="Rectangle 5"/>
          <p:cNvSpPr>
            <a:spLocks/>
          </p:cNvSpPr>
          <p:nvPr/>
        </p:nvSpPr>
        <p:spPr bwMode="auto">
          <a:xfrm>
            <a:off x="7257054" y="6531429"/>
            <a:ext cx="1935934" cy="297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sz="2000" dirty="0">
                <a:latin typeface="Myriad Pro" charset="0"/>
                <a:ea typeface="ＭＳ Ｐゴシック" charset="0"/>
                <a:cs typeface="ＭＳ Ｐゴシック" charset="0"/>
                <a:sym typeface="Myriad Pro" charset="0"/>
              </a:rPr>
              <a:t>Ecker et al. 2012</a:t>
            </a:r>
          </a:p>
        </p:txBody>
      </p:sp>
      <p:sp>
        <p:nvSpPr>
          <p:cNvPr id="18" name="Title 32"/>
          <p:cNvSpPr txBox="1">
            <a:spLocks/>
          </p:cNvSpPr>
          <p:nvPr/>
        </p:nvSpPr>
        <p:spPr>
          <a:xfrm>
            <a:off x="609600" y="427038"/>
            <a:ext cx="8229600" cy="731349"/>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accent1">
                    <a:lumMod val="75000"/>
                  </a:schemeClr>
                </a:solidFill>
                <a:latin typeface="Helvetica"/>
                <a:ea typeface="+mj-ea"/>
                <a:cs typeface="Helvetica"/>
              </a:defRPr>
            </a:lvl1pPr>
          </a:lstStyle>
          <a:p>
            <a:r>
              <a:rPr lang="en-US"/>
              <a:t>Chromatin as a molecular trait</a:t>
            </a:r>
            <a:endParaRPr lang="en-US" dirty="0"/>
          </a:p>
        </p:txBody>
      </p:sp>
    </p:spTree>
    <p:extLst>
      <p:ext uri="{BB962C8B-B14F-4D97-AF65-F5344CB8AC3E}">
        <p14:creationId xmlns:p14="http://schemas.microsoft.com/office/powerpoint/2010/main" val="3509155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chromatin_fig_c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 y="-31750"/>
            <a:ext cx="8936182" cy="6858000"/>
          </a:xfrm>
          <a:prstGeom prst="rect">
            <a:avLst/>
          </a:prstGeom>
        </p:spPr>
      </p:pic>
      <p:sp>
        <p:nvSpPr>
          <p:cNvPr id="33" name="Title 32"/>
          <p:cNvSpPr>
            <a:spLocks noGrp="1"/>
          </p:cNvSpPr>
          <p:nvPr>
            <p:ph type="title"/>
          </p:nvPr>
        </p:nvSpPr>
        <p:spPr/>
        <p:txBody>
          <a:bodyPr>
            <a:normAutofit fontScale="90000"/>
          </a:bodyPr>
          <a:lstStyle/>
          <a:p>
            <a:r>
              <a:rPr lang="en-US" dirty="0"/>
              <a:t>Discussion</a:t>
            </a:r>
          </a:p>
        </p:txBody>
      </p:sp>
      <p:sp>
        <p:nvSpPr>
          <p:cNvPr id="28" name="Content Placeholder 27"/>
          <p:cNvSpPr>
            <a:spLocks noGrp="1"/>
          </p:cNvSpPr>
          <p:nvPr>
            <p:ph idx="1"/>
          </p:nvPr>
        </p:nvSpPr>
        <p:spPr>
          <a:xfrm>
            <a:off x="457200" y="2352317"/>
            <a:ext cx="5744308" cy="2774854"/>
          </a:xfrm>
        </p:spPr>
        <p:txBody>
          <a:bodyPr>
            <a:normAutofit lnSpcReduction="10000"/>
          </a:bodyPr>
          <a:lstStyle/>
          <a:p>
            <a:pPr>
              <a:spcAft>
                <a:spcPts val="3000"/>
              </a:spcAft>
            </a:pPr>
            <a:r>
              <a:rPr lang="en-US" dirty="0"/>
              <a:t>What aspects of chromatin could be treated as a molecular trait?</a:t>
            </a:r>
          </a:p>
          <a:p>
            <a:pPr>
              <a:spcAft>
                <a:spcPts val="3000"/>
              </a:spcAft>
            </a:pPr>
            <a:r>
              <a:rPr lang="en-US" dirty="0"/>
              <a:t>Do these traits have discrete or continuous values?</a:t>
            </a:r>
          </a:p>
        </p:txBody>
      </p:sp>
    </p:spTree>
    <p:extLst>
      <p:ext uri="{BB962C8B-B14F-4D97-AF65-F5344CB8AC3E}">
        <p14:creationId xmlns:p14="http://schemas.microsoft.com/office/powerpoint/2010/main" val="2209864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Nucleosomes are depleted in regulatory regions</a:t>
            </a:r>
          </a:p>
        </p:txBody>
      </p:sp>
      <p:grpSp>
        <p:nvGrpSpPr>
          <p:cNvPr id="13" name="Group 12"/>
          <p:cNvGrpSpPr/>
          <p:nvPr/>
        </p:nvGrpSpPr>
        <p:grpSpPr>
          <a:xfrm>
            <a:off x="482354" y="2690001"/>
            <a:ext cx="8271839" cy="2206777"/>
            <a:chOff x="482354" y="2690001"/>
            <a:chExt cx="8271839" cy="2206777"/>
          </a:xfrm>
        </p:grpSpPr>
        <p:pic>
          <p:nvPicPr>
            <p:cNvPr id="4" name="Picture 3"/>
            <p:cNvPicPr>
              <a:picLocks noChangeAspect="1"/>
            </p:cNvPicPr>
            <p:nvPr/>
          </p:nvPicPr>
          <p:blipFill rotWithShape="1">
            <a:blip r:embed="rId3"/>
            <a:srcRect b="65695"/>
            <a:stretch/>
          </p:blipFill>
          <p:spPr>
            <a:xfrm>
              <a:off x="482354" y="2880992"/>
              <a:ext cx="8271839" cy="1614430"/>
            </a:xfrm>
            <a:prstGeom prst="rect">
              <a:avLst/>
            </a:prstGeom>
          </p:spPr>
        </p:pic>
        <p:sp>
          <p:nvSpPr>
            <p:cNvPr id="6" name="Rectangle 5"/>
            <p:cNvSpPr/>
            <p:nvPr/>
          </p:nvSpPr>
          <p:spPr>
            <a:xfrm>
              <a:off x="3375218"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772371"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5292890" y="274013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858456" y="282369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018570" y="4060642"/>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132993" y="3926950"/>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2579056" y="397682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Rectangle 3"/>
          <p:cNvSpPr>
            <a:spLocks/>
          </p:cNvSpPr>
          <p:nvPr/>
        </p:nvSpPr>
        <p:spPr bwMode="auto">
          <a:xfrm>
            <a:off x="6969505" y="6518660"/>
            <a:ext cx="2134170" cy="353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38098" tIns="38098" rIns="38098" bIns="38098">
            <a:spAutoFit/>
          </a:bodyPr>
          <a:lstStyle/>
          <a:p>
            <a:r>
              <a:rPr lang="en-US" dirty="0">
                <a:latin typeface="Myriad Pro" charset="0"/>
                <a:ea typeface="ＭＳ Ｐゴシック" charset="0"/>
                <a:cs typeface="ＭＳ Ｐゴシック" charset="0"/>
                <a:sym typeface="Myriad Pro" charset="0"/>
              </a:rPr>
              <a:t>Raj &amp; </a:t>
            </a:r>
            <a:r>
              <a:rPr lang="en-US">
                <a:latin typeface="Myriad Pro" charset="0"/>
                <a:ea typeface="ＭＳ Ｐゴシック" charset="0"/>
                <a:cs typeface="ＭＳ Ｐゴシック" charset="0"/>
                <a:sym typeface="Myriad Pro" charset="0"/>
              </a:rPr>
              <a:t>McVicker 2013</a:t>
            </a:r>
            <a:endParaRPr lang="en-US" dirty="0">
              <a:latin typeface="Myriad Pro" charset="0"/>
              <a:ea typeface="ＭＳ Ｐゴシック" charset="0"/>
              <a:cs typeface="ＭＳ Ｐゴシック" charset="0"/>
              <a:sym typeface="Myriad Pro" charset="0"/>
            </a:endParaRPr>
          </a:p>
        </p:txBody>
      </p:sp>
    </p:spTree>
    <p:extLst>
      <p:ext uri="{BB962C8B-B14F-4D97-AF65-F5344CB8AC3E}">
        <p14:creationId xmlns:p14="http://schemas.microsoft.com/office/powerpoint/2010/main" val="2203106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chromatin accessibility with DNase-</a:t>
            </a:r>
            <a:r>
              <a:rPr lang="en-US" dirty="0" err="1"/>
              <a:t>seq</a:t>
            </a:r>
            <a:endParaRPr lang="en-US" dirty="0"/>
          </a:p>
        </p:txBody>
      </p:sp>
      <p:pic>
        <p:nvPicPr>
          <p:cNvPr id="17" name="Picture 16"/>
          <p:cNvPicPr>
            <a:picLocks noChangeAspect="1"/>
          </p:cNvPicPr>
          <p:nvPr/>
        </p:nvPicPr>
        <p:blipFill rotWithShape="1">
          <a:blip r:embed="rId3"/>
          <a:srcRect b="58237"/>
          <a:stretch/>
        </p:blipFill>
        <p:spPr>
          <a:xfrm>
            <a:off x="457200" y="1361826"/>
            <a:ext cx="8210493" cy="1950816"/>
          </a:xfrm>
          <a:prstGeom prst="rect">
            <a:avLst/>
          </a:prstGeom>
        </p:spPr>
      </p:pic>
      <p:sp>
        <p:nvSpPr>
          <p:cNvPr id="19" name="Rectangle 18"/>
          <p:cNvSpPr/>
          <p:nvPr/>
        </p:nvSpPr>
        <p:spPr>
          <a:xfrm rot="5400000">
            <a:off x="2267165" y="2751518"/>
            <a:ext cx="816097"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rot="5400000">
            <a:off x="3950135" y="29638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rot="5400000">
            <a:off x="4789591" y="3031970"/>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rot="5400000">
            <a:off x="4751533"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rot="5400000">
            <a:off x="5210881"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rot="5400000">
            <a:off x="3664332" y="930050"/>
            <a:ext cx="424638" cy="863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rot="5400000">
            <a:off x="4751533" y="1329921"/>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1315378" y="3149943"/>
            <a:ext cx="6814936" cy="461665"/>
          </a:xfrm>
          <a:prstGeom prst="rect">
            <a:avLst/>
          </a:prstGeom>
          <a:noFill/>
        </p:spPr>
        <p:txBody>
          <a:bodyPr wrap="none" rtlCol="0">
            <a:spAutoFit/>
          </a:bodyPr>
          <a:lstStyle/>
          <a:p>
            <a:pPr algn="ctr"/>
            <a:r>
              <a:rPr lang="en-US" sz="2400" dirty="0">
                <a:solidFill>
                  <a:srgbClr val="000000"/>
                </a:solidFill>
              </a:rPr>
              <a:t>digest chromatin with </a:t>
            </a:r>
            <a:r>
              <a:rPr lang="en-US" sz="2400" dirty="0" err="1">
                <a:solidFill>
                  <a:srgbClr val="000000"/>
                </a:solidFill>
              </a:rPr>
              <a:t>Deoxyribonuclease</a:t>
            </a:r>
            <a:r>
              <a:rPr lang="en-US" sz="2400" dirty="0">
                <a:solidFill>
                  <a:srgbClr val="000000"/>
                </a:solidFill>
              </a:rPr>
              <a:t> 1 (DNase1)</a:t>
            </a:r>
          </a:p>
        </p:txBody>
      </p:sp>
    </p:spTree>
    <p:extLst>
      <p:ext uri="{BB962C8B-B14F-4D97-AF65-F5344CB8AC3E}">
        <p14:creationId xmlns:p14="http://schemas.microsoft.com/office/powerpoint/2010/main" val="2858260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chromatin accessibility with DNase-</a:t>
            </a:r>
            <a:r>
              <a:rPr lang="en-US" dirty="0" err="1"/>
              <a:t>seq</a:t>
            </a:r>
            <a:endParaRPr lang="en-US" dirty="0"/>
          </a:p>
        </p:txBody>
      </p:sp>
      <p:grpSp>
        <p:nvGrpSpPr>
          <p:cNvPr id="2" name="Group 1"/>
          <p:cNvGrpSpPr/>
          <p:nvPr/>
        </p:nvGrpSpPr>
        <p:grpSpPr>
          <a:xfrm>
            <a:off x="4066076" y="3672694"/>
            <a:ext cx="1273853" cy="1270077"/>
            <a:chOff x="3070487" y="4111046"/>
            <a:chExt cx="1273853" cy="1270077"/>
          </a:xfrm>
        </p:grpSpPr>
        <p:pic>
          <p:nvPicPr>
            <p:cNvPr id="4" name="Picture 3"/>
            <p:cNvPicPr>
              <a:picLocks noChangeAspect="1"/>
            </p:cNvPicPr>
            <p:nvPr/>
          </p:nvPicPr>
          <p:blipFill rotWithShape="1">
            <a:blip r:embed="rId3"/>
            <a:srcRect l="64448" t="48510" r="21396" b="24502"/>
            <a:stretch/>
          </p:blipFill>
          <p:spPr>
            <a:xfrm>
              <a:off x="3173387" y="4111046"/>
              <a:ext cx="1170953" cy="1270077"/>
            </a:xfrm>
            <a:prstGeom prst="rect">
              <a:avLst/>
            </a:prstGeom>
          </p:spPr>
        </p:pic>
        <p:sp>
          <p:nvSpPr>
            <p:cNvPr id="15" name="Rectangle 14"/>
            <p:cNvSpPr/>
            <p:nvPr/>
          </p:nvSpPr>
          <p:spPr>
            <a:xfrm>
              <a:off x="3071810" y="5163874"/>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070487" y="4211321"/>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7" name="Picture 16"/>
          <p:cNvPicPr>
            <a:picLocks noChangeAspect="1"/>
          </p:cNvPicPr>
          <p:nvPr/>
        </p:nvPicPr>
        <p:blipFill rotWithShape="1">
          <a:blip r:embed="rId3"/>
          <a:srcRect b="58237"/>
          <a:stretch/>
        </p:blipFill>
        <p:spPr>
          <a:xfrm>
            <a:off x="457200" y="1361826"/>
            <a:ext cx="8210493" cy="1950816"/>
          </a:xfrm>
          <a:prstGeom prst="rect">
            <a:avLst/>
          </a:prstGeom>
        </p:spPr>
      </p:pic>
      <p:sp>
        <p:nvSpPr>
          <p:cNvPr id="19" name="Rectangle 18"/>
          <p:cNvSpPr/>
          <p:nvPr/>
        </p:nvSpPr>
        <p:spPr>
          <a:xfrm rot="5400000">
            <a:off x="2267165" y="2751518"/>
            <a:ext cx="816097"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Down Arrow 17"/>
          <p:cNvSpPr/>
          <p:nvPr/>
        </p:nvSpPr>
        <p:spPr>
          <a:xfrm>
            <a:off x="4273579" y="3041457"/>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9" name="Rectangle 38"/>
          <p:cNvSpPr/>
          <p:nvPr/>
        </p:nvSpPr>
        <p:spPr>
          <a:xfrm rot="5400000">
            <a:off x="3950135" y="29638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rot="5400000">
            <a:off x="4789591" y="3031970"/>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rot="5400000">
            <a:off x="4751533"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rot="5400000">
            <a:off x="5210881"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rot="5400000">
            <a:off x="3664332" y="930050"/>
            <a:ext cx="424638" cy="863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rot="5400000">
            <a:off x="4751533" y="1329921"/>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p:cNvSpPr txBox="1"/>
          <p:nvPr/>
        </p:nvSpPr>
        <p:spPr>
          <a:xfrm>
            <a:off x="5138397" y="3626358"/>
            <a:ext cx="2396787" cy="1200328"/>
          </a:xfrm>
          <a:prstGeom prst="rect">
            <a:avLst/>
          </a:prstGeom>
          <a:noFill/>
        </p:spPr>
        <p:txBody>
          <a:bodyPr wrap="square" rtlCol="0">
            <a:spAutoFit/>
          </a:bodyPr>
          <a:lstStyle/>
          <a:p>
            <a:pPr algn="ctr"/>
            <a:r>
              <a:rPr lang="en-US" sz="2400" dirty="0">
                <a:solidFill>
                  <a:srgbClr val="000000"/>
                </a:solidFill>
              </a:rPr>
              <a:t>isolate short sequence fragments</a:t>
            </a:r>
          </a:p>
        </p:txBody>
      </p:sp>
    </p:spTree>
    <p:extLst>
      <p:ext uri="{BB962C8B-B14F-4D97-AF65-F5344CB8AC3E}">
        <p14:creationId xmlns:p14="http://schemas.microsoft.com/office/powerpoint/2010/main" val="4238822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chromatin accessibility with DNase-</a:t>
            </a:r>
            <a:r>
              <a:rPr lang="en-US" dirty="0" err="1"/>
              <a:t>seq</a:t>
            </a:r>
            <a:endParaRPr lang="en-US" dirty="0"/>
          </a:p>
        </p:txBody>
      </p:sp>
      <p:grpSp>
        <p:nvGrpSpPr>
          <p:cNvPr id="2" name="Group 1"/>
          <p:cNvGrpSpPr/>
          <p:nvPr/>
        </p:nvGrpSpPr>
        <p:grpSpPr>
          <a:xfrm>
            <a:off x="4066076" y="3672694"/>
            <a:ext cx="1273853" cy="1270077"/>
            <a:chOff x="3070487" y="4111046"/>
            <a:chExt cx="1273853" cy="1270077"/>
          </a:xfrm>
        </p:grpSpPr>
        <p:pic>
          <p:nvPicPr>
            <p:cNvPr id="4" name="Picture 3"/>
            <p:cNvPicPr>
              <a:picLocks noChangeAspect="1"/>
            </p:cNvPicPr>
            <p:nvPr/>
          </p:nvPicPr>
          <p:blipFill rotWithShape="1">
            <a:blip r:embed="rId3"/>
            <a:srcRect l="64448" t="48510" r="21396" b="24502"/>
            <a:stretch/>
          </p:blipFill>
          <p:spPr>
            <a:xfrm>
              <a:off x="3173387" y="4111046"/>
              <a:ext cx="1170953" cy="1270077"/>
            </a:xfrm>
            <a:prstGeom prst="rect">
              <a:avLst/>
            </a:prstGeom>
          </p:spPr>
        </p:pic>
        <p:sp>
          <p:nvSpPr>
            <p:cNvPr id="15" name="Rectangle 14"/>
            <p:cNvSpPr/>
            <p:nvPr/>
          </p:nvSpPr>
          <p:spPr>
            <a:xfrm>
              <a:off x="3071810" y="5163874"/>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070487" y="4211321"/>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7" name="Picture 16"/>
          <p:cNvPicPr>
            <a:picLocks noChangeAspect="1"/>
          </p:cNvPicPr>
          <p:nvPr/>
        </p:nvPicPr>
        <p:blipFill rotWithShape="1">
          <a:blip r:embed="rId3"/>
          <a:srcRect b="58237"/>
          <a:stretch/>
        </p:blipFill>
        <p:spPr>
          <a:xfrm>
            <a:off x="457200" y="1361826"/>
            <a:ext cx="8210493" cy="1950816"/>
          </a:xfrm>
          <a:prstGeom prst="rect">
            <a:avLst/>
          </a:prstGeom>
        </p:spPr>
      </p:pic>
      <p:sp>
        <p:nvSpPr>
          <p:cNvPr id="19" name="Rectangle 18"/>
          <p:cNvSpPr/>
          <p:nvPr/>
        </p:nvSpPr>
        <p:spPr>
          <a:xfrm rot="5400000">
            <a:off x="2267165" y="2751518"/>
            <a:ext cx="816097"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Down Arrow 17"/>
          <p:cNvSpPr/>
          <p:nvPr/>
        </p:nvSpPr>
        <p:spPr>
          <a:xfrm>
            <a:off x="4273579" y="3041457"/>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20" name="Picture 19" descr="nextseq-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504" y="3500683"/>
            <a:ext cx="2192972" cy="1502035"/>
          </a:xfrm>
          <a:prstGeom prst="rect">
            <a:avLst/>
          </a:prstGeom>
        </p:spPr>
      </p:pic>
      <p:sp>
        <p:nvSpPr>
          <p:cNvPr id="23" name="Down Arrow 22"/>
          <p:cNvSpPr/>
          <p:nvPr/>
        </p:nvSpPr>
        <p:spPr>
          <a:xfrm rot="16200000">
            <a:off x="5552932" y="4105655"/>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6" name="Group 5"/>
          <p:cNvGrpSpPr/>
          <p:nvPr/>
        </p:nvGrpSpPr>
        <p:grpSpPr>
          <a:xfrm>
            <a:off x="6202526" y="5496482"/>
            <a:ext cx="2900784" cy="1088657"/>
            <a:chOff x="6202526" y="4933504"/>
            <a:chExt cx="2900784" cy="1088657"/>
          </a:xfrm>
        </p:grpSpPr>
        <p:sp>
          <p:nvSpPr>
            <p:cNvPr id="26" name="TextBox 25"/>
            <p:cNvSpPr txBox="1"/>
            <p:nvPr/>
          </p:nvSpPr>
          <p:spPr>
            <a:xfrm>
              <a:off x="6202526" y="4933504"/>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TTGTTAAGGTTTATGTTCGTTTAATGGTG</a:t>
              </a:r>
            </a:p>
          </p:txBody>
        </p:sp>
        <p:sp>
          <p:nvSpPr>
            <p:cNvPr id="27" name="TextBox 26"/>
            <p:cNvSpPr txBox="1"/>
            <p:nvPr/>
          </p:nvSpPr>
          <p:spPr>
            <a:xfrm>
              <a:off x="6202526" y="5195114"/>
              <a:ext cx="2900784" cy="261610"/>
            </a:xfrm>
            <a:prstGeom prst="rect">
              <a:avLst/>
            </a:prstGeom>
            <a:noFill/>
          </p:spPr>
          <p:txBody>
            <a:bodyPr wrap="square" rtlCol="0">
              <a:spAutoFit/>
            </a:bodyPr>
            <a:lstStyle/>
            <a:p>
              <a:r>
                <a:rPr lang="en-US" sz="1100" dirty="0">
                  <a:solidFill>
                    <a:srgbClr val="3366FF"/>
                  </a:solidFill>
                  <a:latin typeface="Courier"/>
                  <a:cs typeface="Courier"/>
                </a:rPr>
                <a:t>TTTCTTACGACTGTACGATCAAAACGGGG</a:t>
              </a:r>
            </a:p>
          </p:txBody>
        </p:sp>
        <p:sp>
          <p:nvSpPr>
            <p:cNvPr id="28" name="TextBox 27"/>
            <p:cNvSpPr txBox="1"/>
            <p:nvPr/>
          </p:nvSpPr>
          <p:spPr>
            <a:xfrm>
              <a:off x="6202526" y="5496482"/>
              <a:ext cx="2900784" cy="261610"/>
            </a:xfrm>
            <a:prstGeom prst="rect">
              <a:avLst/>
            </a:prstGeom>
            <a:noFill/>
          </p:spPr>
          <p:txBody>
            <a:bodyPr wrap="square" rtlCol="0">
              <a:spAutoFit/>
            </a:bodyPr>
            <a:lstStyle/>
            <a:p>
              <a:r>
                <a:rPr lang="en-US" sz="1100" dirty="0">
                  <a:solidFill>
                    <a:srgbClr val="3366FF"/>
                  </a:solidFill>
                  <a:latin typeface="Courier"/>
                  <a:cs typeface="Courier"/>
                </a:rPr>
                <a:t>AGGCGGCAAGCAGGTGCAGCGTTTTTATA</a:t>
              </a:r>
            </a:p>
          </p:txBody>
        </p:sp>
        <p:sp>
          <p:nvSpPr>
            <p:cNvPr id="29" name="TextBox 28"/>
            <p:cNvSpPr txBox="1"/>
            <p:nvPr/>
          </p:nvSpPr>
          <p:spPr>
            <a:xfrm>
              <a:off x="6202526" y="5760551"/>
              <a:ext cx="2900784" cy="261610"/>
            </a:xfrm>
            <a:prstGeom prst="rect">
              <a:avLst/>
            </a:prstGeom>
            <a:noFill/>
          </p:spPr>
          <p:txBody>
            <a:bodyPr wrap="square" rtlCol="0">
              <a:spAutoFit/>
            </a:bodyPr>
            <a:lstStyle/>
            <a:p>
              <a:r>
                <a:rPr lang="en-US" sz="1100" dirty="0">
                  <a:solidFill>
                    <a:srgbClr val="3366FF"/>
                  </a:solidFill>
                  <a:latin typeface="Courier"/>
                  <a:cs typeface="Courier"/>
                </a:rPr>
                <a:t>GGGCTACAACACGTTGGTGCACCCAACAC</a:t>
              </a:r>
            </a:p>
          </p:txBody>
        </p:sp>
      </p:grpSp>
      <p:sp>
        <p:nvSpPr>
          <p:cNvPr id="36" name="Down Arrow 35"/>
          <p:cNvSpPr/>
          <p:nvPr/>
        </p:nvSpPr>
        <p:spPr>
          <a:xfrm>
            <a:off x="7132690" y="4985155"/>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9" name="Rectangle 38"/>
          <p:cNvSpPr/>
          <p:nvPr/>
        </p:nvSpPr>
        <p:spPr>
          <a:xfrm rot="5400000">
            <a:off x="3950135" y="29638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rot="5400000">
            <a:off x="4789591" y="3031970"/>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rot="5400000">
            <a:off x="4751533"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rot="5400000">
            <a:off x="5210881"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rot="5400000">
            <a:off x="3664332" y="930050"/>
            <a:ext cx="424638" cy="863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rot="5400000">
            <a:off x="4751533" y="1329921"/>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3444875" y="5604203"/>
            <a:ext cx="2396787" cy="830997"/>
          </a:xfrm>
          <a:prstGeom prst="rect">
            <a:avLst/>
          </a:prstGeom>
          <a:noFill/>
        </p:spPr>
        <p:txBody>
          <a:bodyPr wrap="square" rtlCol="0">
            <a:spAutoFit/>
          </a:bodyPr>
          <a:lstStyle/>
          <a:p>
            <a:pPr algn="ctr"/>
            <a:r>
              <a:rPr lang="en-US" sz="2400" dirty="0">
                <a:solidFill>
                  <a:srgbClr val="000000"/>
                </a:solidFill>
              </a:rPr>
              <a:t>sequence</a:t>
            </a:r>
          </a:p>
          <a:p>
            <a:pPr algn="ctr"/>
            <a:r>
              <a:rPr lang="en-US" sz="2400" dirty="0">
                <a:solidFill>
                  <a:srgbClr val="000000"/>
                </a:solidFill>
              </a:rPr>
              <a:t>DNA fragments</a:t>
            </a:r>
          </a:p>
        </p:txBody>
      </p:sp>
    </p:spTree>
    <p:extLst>
      <p:ext uri="{BB962C8B-B14F-4D97-AF65-F5344CB8AC3E}">
        <p14:creationId xmlns:p14="http://schemas.microsoft.com/office/powerpoint/2010/main" val="4238822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chromatin accessibility with DNase-</a:t>
            </a:r>
            <a:r>
              <a:rPr lang="en-US" dirty="0" err="1"/>
              <a:t>seq</a:t>
            </a:r>
            <a:endParaRPr lang="en-US" dirty="0"/>
          </a:p>
        </p:txBody>
      </p:sp>
      <p:grpSp>
        <p:nvGrpSpPr>
          <p:cNvPr id="2" name="Group 1"/>
          <p:cNvGrpSpPr/>
          <p:nvPr/>
        </p:nvGrpSpPr>
        <p:grpSpPr>
          <a:xfrm>
            <a:off x="4066076" y="3672694"/>
            <a:ext cx="1273853" cy="1270077"/>
            <a:chOff x="3070487" y="4111046"/>
            <a:chExt cx="1273853" cy="1270077"/>
          </a:xfrm>
        </p:grpSpPr>
        <p:pic>
          <p:nvPicPr>
            <p:cNvPr id="4" name="Picture 3"/>
            <p:cNvPicPr>
              <a:picLocks noChangeAspect="1"/>
            </p:cNvPicPr>
            <p:nvPr/>
          </p:nvPicPr>
          <p:blipFill rotWithShape="1">
            <a:blip r:embed="rId3"/>
            <a:srcRect l="64448" t="48510" r="21396" b="24502"/>
            <a:stretch/>
          </p:blipFill>
          <p:spPr>
            <a:xfrm>
              <a:off x="3173387" y="4111046"/>
              <a:ext cx="1170953" cy="1270077"/>
            </a:xfrm>
            <a:prstGeom prst="rect">
              <a:avLst/>
            </a:prstGeom>
          </p:spPr>
        </p:pic>
        <p:sp>
          <p:nvSpPr>
            <p:cNvPr id="15" name="Rectangle 14"/>
            <p:cNvSpPr/>
            <p:nvPr/>
          </p:nvSpPr>
          <p:spPr>
            <a:xfrm>
              <a:off x="3071810" y="5163874"/>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070487" y="4211321"/>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7" name="Picture 16"/>
          <p:cNvPicPr>
            <a:picLocks noChangeAspect="1"/>
          </p:cNvPicPr>
          <p:nvPr/>
        </p:nvPicPr>
        <p:blipFill rotWithShape="1">
          <a:blip r:embed="rId3"/>
          <a:srcRect b="58237"/>
          <a:stretch/>
        </p:blipFill>
        <p:spPr>
          <a:xfrm>
            <a:off x="457200" y="1361826"/>
            <a:ext cx="8210493" cy="1950816"/>
          </a:xfrm>
          <a:prstGeom prst="rect">
            <a:avLst/>
          </a:prstGeom>
        </p:spPr>
      </p:pic>
      <p:sp>
        <p:nvSpPr>
          <p:cNvPr id="19" name="Rectangle 18"/>
          <p:cNvSpPr/>
          <p:nvPr/>
        </p:nvSpPr>
        <p:spPr>
          <a:xfrm rot="5400000">
            <a:off x="2267165" y="2751518"/>
            <a:ext cx="816097"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Down Arrow 17"/>
          <p:cNvSpPr/>
          <p:nvPr/>
        </p:nvSpPr>
        <p:spPr>
          <a:xfrm>
            <a:off x="4273579" y="3041457"/>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20" name="Picture 19" descr="nextseq-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504" y="3500683"/>
            <a:ext cx="2192972" cy="1502035"/>
          </a:xfrm>
          <a:prstGeom prst="rect">
            <a:avLst/>
          </a:prstGeom>
        </p:spPr>
      </p:pic>
      <p:sp>
        <p:nvSpPr>
          <p:cNvPr id="23" name="Down Arrow 22"/>
          <p:cNvSpPr/>
          <p:nvPr/>
        </p:nvSpPr>
        <p:spPr>
          <a:xfrm rot="16200000">
            <a:off x="5552932" y="4105655"/>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6" name="Group 5"/>
          <p:cNvGrpSpPr/>
          <p:nvPr/>
        </p:nvGrpSpPr>
        <p:grpSpPr>
          <a:xfrm>
            <a:off x="6202526" y="5496482"/>
            <a:ext cx="2900784" cy="1088657"/>
            <a:chOff x="6202526" y="4933504"/>
            <a:chExt cx="2900784" cy="1088657"/>
          </a:xfrm>
        </p:grpSpPr>
        <p:sp>
          <p:nvSpPr>
            <p:cNvPr id="26" name="TextBox 25"/>
            <p:cNvSpPr txBox="1"/>
            <p:nvPr/>
          </p:nvSpPr>
          <p:spPr>
            <a:xfrm>
              <a:off x="6202526" y="4933504"/>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TTGTTAAGGTTTATGTTCGTTTAATGGTG</a:t>
              </a:r>
            </a:p>
          </p:txBody>
        </p:sp>
        <p:sp>
          <p:nvSpPr>
            <p:cNvPr id="27" name="TextBox 26"/>
            <p:cNvSpPr txBox="1"/>
            <p:nvPr/>
          </p:nvSpPr>
          <p:spPr>
            <a:xfrm>
              <a:off x="6202526" y="5195114"/>
              <a:ext cx="2900784" cy="261610"/>
            </a:xfrm>
            <a:prstGeom prst="rect">
              <a:avLst/>
            </a:prstGeom>
            <a:noFill/>
          </p:spPr>
          <p:txBody>
            <a:bodyPr wrap="square" rtlCol="0">
              <a:spAutoFit/>
            </a:bodyPr>
            <a:lstStyle/>
            <a:p>
              <a:r>
                <a:rPr lang="en-US" sz="1100" dirty="0">
                  <a:solidFill>
                    <a:srgbClr val="3366FF"/>
                  </a:solidFill>
                  <a:latin typeface="Courier"/>
                  <a:cs typeface="Courier"/>
                </a:rPr>
                <a:t>TTTCTTACGACTGTACGATCAAAACGGGG</a:t>
              </a:r>
            </a:p>
          </p:txBody>
        </p:sp>
        <p:sp>
          <p:nvSpPr>
            <p:cNvPr id="28" name="TextBox 27"/>
            <p:cNvSpPr txBox="1"/>
            <p:nvPr/>
          </p:nvSpPr>
          <p:spPr>
            <a:xfrm>
              <a:off x="6202526" y="5496482"/>
              <a:ext cx="2900784" cy="261610"/>
            </a:xfrm>
            <a:prstGeom prst="rect">
              <a:avLst/>
            </a:prstGeom>
            <a:noFill/>
          </p:spPr>
          <p:txBody>
            <a:bodyPr wrap="square" rtlCol="0">
              <a:spAutoFit/>
            </a:bodyPr>
            <a:lstStyle/>
            <a:p>
              <a:r>
                <a:rPr lang="en-US" sz="1100" dirty="0">
                  <a:solidFill>
                    <a:srgbClr val="3366FF"/>
                  </a:solidFill>
                  <a:latin typeface="Courier"/>
                  <a:cs typeface="Courier"/>
                </a:rPr>
                <a:t>AGGCGGCAAGCAGGTGCAGCGTTTTTATA</a:t>
              </a:r>
            </a:p>
          </p:txBody>
        </p:sp>
        <p:sp>
          <p:nvSpPr>
            <p:cNvPr id="29" name="TextBox 28"/>
            <p:cNvSpPr txBox="1"/>
            <p:nvPr/>
          </p:nvSpPr>
          <p:spPr>
            <a:xfrm>
              <a:off x="6202526" y="5760551"/>
              <a:ext cx="2900784" cy="261610"/>
            </a:xfrm>
            <a:prstGeom prst="rect">
              <a:avLst/>
            </a:prstGeom>
            <a:noFill/>
          </p:spPr>
          <p:txBody>
            <a:bodyPr wrap="square" rtlCol="0">
              <a:spAutoFit/>
            </a:bodyPr>
            <a:lstStyle/>
            <a:p>
              <a:r>
                <a:rPr lang="en-US" sz="1100" dirty="0">
                  <a:solidFill>
                    <a:srgbClr val="3366FF"/>
                  </a:solidFill>
                  <a:latin typeface="Courier"/>
                  <a:cs typeface="Courier"/>
                </a:rPr>
                <a:t>GGGCTACAACACGTTGGTGCACCCAACAC</a:t>
              </a:r>
            </a:p>
          </p:txBody>
        </p:sp>
      </p:grpSp>
      <p:grpSp>
        <p:nvGrpSpPr>
          <p:cNvPr id="7" name="Group 6"/>
          <p:cNvGrpSpPr/>
          <p:nvPr/>
        </p:nvGrpSpPr>
        <p:grpSpPr>
          <a:xfrm>
            <a:off x="897829" y="5539405"/>
            <a:ext cx="4870358" cy="972320"/>
            <a:chOff x="929579" y="5348905"/>
            <a:chExt cx="4870358" cy="972320"/>
          </a:xfrm>
        </p:grpSpPr>
        <p:sp>
          <p:nvSpPr>
            <p:cNvPr id="30" name="TextBox 29"/>
            <p:cNvSpPr txBox="1"/>
            <p:nvPr/>
          </p:nvSpPr>
          <p:spPr>
            <a:xfrm>
              <a:off x="1522235" y="5855192"/>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a:t>
              </a:r>
            </a:p>
          </p:txBody>
        </p:sp>
        <p:sp>
          <p:nvSpPr>
            <p:cNvPr id="31" name="TextBox 30"/>
            <p:cNvSpPr txBox="1"/>
            <p:nvPr/>
          </p:nvSpPr>
          <p:spPr>
            <a:xfrm>
              <a:off x="1945560" y="5724387"/>
              <a:ext cx="2900784" cy="261610"/>
            </a:xfrm>
            <a:prstGeom prst="rect">
              <a:avLst/>
            </a:prstGeom>
            <a:noFill/>
          </p:spPr>
          <p:txBody>
            <a:bodyPr wrap="square" rtlCol="0">
              <a:spAutoFit/>
            </a:bodyPr>
            <a:lstStyle/>
            <a:p>
              <a:r>
                <a:rPr lang="en-US" sz="1100" dirty="0">
                  <a:solidFill>
                    <a:srgbClr val="3366FF"/>
                  </a:solidFill>
                  <a:latin typeface="Courier"/>
                  <a:cs typeface="Courier"/>
                </a:rPr>
                <a:t>AAGGTTTATGTTCGTTTAATGGTG</a:t>
              </a:r>
            </a:p>
          </p:txBody>
        </p:sp>
        <p:sp>
          <p:nvSpPr>
            <p:cNvPr id="32" name="TextBox 31"/>
            <p:cNvSpPr txBox="1"/>
            <p:nvPr/>
          </p:nvSpPr>
          <p:spPr>
            <a:xfrm>
              <a:off x="2199555" y="5593582"/>
              <a:ext cx="2900784" cy="261610"/>
            </a:xfrm>
            <a:prstGeom prst="rect">
              <a:avLst/>
            </a:prstGeom>
            <a:noFill/>
          </p:spPr>
          <p:txBody>
            <a:bodyPr wrap="square" rtlCol="0">
              <a:spAutoFit/>
            </a:bodyPr>
            <a:lstStyle/>
            <a:p>
              <a:r>
                <a:rPr lang="en-US" sz="1100" dirty="0">
                  <a:solidFill>
                    <a:srgbClr val="3366FF"/>
                  </a:solidFill>
                  <a:latin typeface="Courier"/>
                  <a:cs typeface="Courier"/>
                </a:rPr>
                <a:t>GTTTATGTTCGTTTAATGGTGCCG</a:t>
              </a:r>
            </a:p>
          </p:txBody>
        </p:sp>
        <p:sp>
          <p:nvSpPr>
            <p:cNvPr id="33" name="TextBox 32"/>
            <p:cNvSpPr txBox="1"/>
            <p:nvPr/>
          </p:nvSpPr>
          <p:spPr>
            <a:xfrm>
              <a:off x="2199555" y="5462777"/>
              <a:ext cx="2900784" cy="261610"/>
            </a:xfrm>
            <a:prstGeom prst="rect">
              <a:avLst/>
            </a:prstGeom>
            <a:noFill/>
          </p:spPr>
          <p:txBody>
            <a:bodyPr wrap="square" rtlCol="0">
              <a:spAutoFit/>
            </a:bodyPr>
            <a:lstStyle/>
            <a:p>
              <a:r>
                <a:rPr lang="en-US" sz="1100" dirty="0">
                  <a:solidFill>
                    <a:srgbClr val="3366FF"/>
                  </a:solidFill>
                  <a:latin typeface="Courier"/>
                  <a:cs typeface="Courier"/>
                </a:rPr>
                <a:t>GTTTATGTTCGTTTAATGGTGCCG</a:t>
              </a:r>
            </a:p>
          </p:txBody>
        </p:sp>
        <p:sp>
          <p:nvSpPr>
            <p:cNvPr id="34" name="TextBox 33"/>
            <p:cNvSpPr txBox="1"/>
            <p:nvPr/>
          </p:nvSpPr>
          <p:spPr>
            <a:xfrm>
              <a:off x="2687580" y="5348905"/>
              <a:ext cx="2900784" cy="261610"/>
            </a:xfrm>
            <a:prstGeom prst="rect">
              <a:avLst/>
            </a:prstGeom>
            <a:noFill/>
          </p:spPr>
          <p:txBody>
            <a:bodyPr wrap="square" rtlCol="0">
              <a:spAutoFit/>
            </a:bodyPr>
            <a:lstStyle/>
            <a:p>
              <a:r>
                <a:rPr lang="en-US" sz="1100" dirty="0">
                  <a:solidFill>
                    <a:srgbClr val="3366FF"/>
                  </a:solidFill>
                  <a:latin typeface="Courier"/>
                  <a:cs typeface="Courier"/>
                </a:rPr>
                <a:t>GTTCGTTTAATGGTGGCCGGAGGG</a:t>
              </a:r>
            </a:p>
          </p:txBody>
        </p:sp>
        <p:sp>
          <p:nvSpPr>
            <p:cNvPr id="35" name="TextBox 34"/>
            <p:cNvSpPr txBox="1"/>
            <p:nvPr/>
          </p:nvSpPr>
          <p:spPr>
            <a:xfrm>
              <a:off x="929579" y="6059615"/>
              <a:ext cx="4870358" cy="261610"/>
            </a:xfrm>
            <a:prstGeom prst="rect">
              <a:avLst/>
            </a:prstGeom>
            <a:noFill/>
          </p:spPr>
          <p:txBody>
            <a:bodyPr wrap="square" rtlCol="0">
              <a:spAutoFit/>
            </a:bodyPr>
            <a:lstStyle/>
            <a:p>
              <a:r>
                <a:rPr lang="en-US" sz="1100" b="1" dirty="0">
                  <a:solidFill>
                    <a:schemeClr val="tx2"/>
                  </a:solidFill>
                  <a:latin typeface="Courier"/>
                  <a:cs typeface="Courier"/>
                </a:rPr>
                <a:t>...ACCATTGTTAAGGTTTATGTTCGTTTAATGGTGCCGGGAGGGATTTA...</a:t>
              </a:r>
            </a:p>
          </p:txBody>
        </p:sp>
      </p:grpSp>
      <p:sp>
        <p:nvSpPr>
          <p:cNvPr id="36" name="Down Arrow 35"/>
          <p:cNvSpPr/>
          <p:nvPr/>
        </p:nvSpPr>
        <p:spPr>
          <a:xfrm>
            <a:off x="7132690" y="4985155"/>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7" name="Down Arrow 36"/>
          <p:cNvSpPr/>
          <p:nvPr/>
        </p:nvSpPr>
        <p:spPr>
          <a:xfrm rot="5400000">
            <a:off x="5417182" y="5627933"/>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9" name="Rectangle 38"/>
          <p:cNvSpPr/>
          <p:nvPr/>
        </p:nvSpPr>
        <p:spPr>
          <a:xfrm rot="5400000">
            <a:off x="3950135" y="29638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rot="5400000">
            <a:off x="4789591" y="3031970"/>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rot="5400000">
            <a:off x="4751533"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rot="5400000">
            <a:off x="5210881"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rot="5400000">
            <a:off x="3664332" y="930050"/>
            <a:ext cx="424638" cy="863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rot="5400000">
            <a:off x="4751533" y="1329921"/>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p:cNvSpPr txBox="1"/>
          <p:nvPr/>
        </p:nvSpPr>
        <p:spPr>
          <a:xfrm>
            <a:off x="897829" y="4942771"/>
            <a:ext cx="2396787" cy="461665"/>
          </a:xfrm>
          <a:prstGeom prst="rect">
            <a:avLst/>
          </a:prstGeom>
          <a:noFill/>
        </p:spPr>
        <p:txBody>
          <a:bodyPr wrap="square" rtlCol="0">
            <a:spAutoFit/>
          </a:bodyPr>
          <a:lstStyle/>
          <a:p>
            <a:pPr algn="ctr"/>
            <a:r>
              <a:rPr lang="en-US" sz="2400" dirty="0">
                <a:solidFill>
                  <a:srgbClr val="000000"/>
                </a:solidFill>
              </a:rPr>
              <a:t>map to genome</a:t>
            </a:r>
          </a:p>
        </p:txBody>
      </p:sp>
    </p:spTree>
    <p:extLst>
      <p:ext uri="{BB962C8B-B14F-4D97-AF65-F5344CB8AC3E}">
        <p14:creationId xmlns:p14="http://schemas.microsoft.com/office/powerpoint/2010/main" val="4238822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chromatin accessibility with DNase-</a:t>
            </a:r>
            <a:r>
              <a:rPr lang="en-US" dirty="0" err="1"/>
              <a:t>seq</a:t>
            </a:r>
            <a:endParaRPr lang="en-US" dirty="0"/>
          </a:p>
        </p:txBody>
      </p:sp>
      <p:grpSp>
        <p:nvGrpSpPr>
          <p:cNvPr id="2" name="Group 1"/>
          <p:cNvGrpSpPr/>
          <p:nvPr/>
        </p:nvGrpSpPr>
        <p:grpSpPr>
          <a:xfrm>
            <a:off x="4066076" y="3672694"/>
            <a:ext cx="1273853" cy="1270077"/>
            <a:chOff x="3070487" y="4111046"/>
            <a:chExt cx="1273853" cy="1270077"/>
          </a:xfrm>
        </p:grpSpPr>
        <p:pic>
          <p:nvPicPr>
            <p:cNvPr id="4" name="Picture 3"/>
            <p:cNvPicPr>
              <a:picLocks noChangeAspect="1"/>
            </p:cNvPicPr>
            <p:nvPr/>
          </p:nvPicPr>
          <p:blipFill rotWithShape="1">
            <a:blip r:embed="rId3"/>
            <a:srcRect l="64448" t="48510" r="21396" b="24502"/>
            <a:stretch/>
          </p:blipFill>
          <p:spPr>
            <a:xfrm>
              <a:off x="3173387" y="4111046"/>
              <a:ext cx="1170953" cy="1270077"/>
            </a:xfrm>
            <a:prstGeom prst="rect">
              <a:avLst/>
            </a:prstGeom>
          </p:spPr>
        </p:pic>
        <p:sp>
          <p:nvSpPr>
            <p:cNvPr id="15" name="Rectangle 14"/>
            <p:cNvSpPr/>
            <p:nvPr/>
          </p:nvSpPr>
          <p:spPr>
            <a:xfrm>
              <a:off x="3071810" y="5163874"/>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070487" y="4211321"/>
              <a:ext cx="274320" cy="217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7" name="Picture 16"/>
          <p:cNvPicPr>
            <a:picLocks noChangeAspect="1"/>
          </p:cNvPicPr>
          <p:nvPr/>
        </p:nvPicPr>
        <p:blipFill rotWithShape="1">
          <a:blip r:embed="rId3"/>
          <a:srcRect b="58237"/>
          <a:stretch/>
        </p:blipFill>
        <p:spPr>
          <a:xfrm>
            <a:off x="457200" y="1361826"/>
            <a:ext cx="8210493" cy="1950816"/>
          </a:xfrm>
          <a:prstGeom prst="rect">
            <a:avLst/>
          </a:prstGeom>
        </p:spPr>
      </p:pic>
      <p:sp>
        <p:nvSpPr>
          <p:cNvPr id="19" name="Rectangle 18"/>
          <p:cNvSpPr/>
          <p:nvPr/>
        </p:nvSpPr>
        <p:spPr>
          <a:xfrm rot="5400000">
            <a:off x="2267165" y="2751518"/>
            <a:ext cx="816097"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Down Arrow 17"/>
          <p:cNvSpPr/>
          <p:nvPr/>
        </p:nvSpPr>
        <p:spPr>
          <a:xfrm>
            <a:off x="4273579" y="3041457"/>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20" name="Picture 19" descr="nextseq-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504" y="3500683"/>
            <a:ext cx="2192972" cy="1502035"/>
          </a:xfrm>
          <a:prstGeom prst="rect">
            <a:avLst/>
          </a:prstGeom>
        </p:spPr>
      </p:pic>
      <p:sp>
        <p:nvSpPr>
          <p:cNvPr id="23" name="Down Arrow 22"/>
          <p:cNvSpPr/>
          <p:nvPr/>
        </p:nvSpPr>
        <p:spPr>
          <a:xfrm rot="16200000">
            <a:off x="5552932" y="4105655"/>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6" name="Group 5"/>
          <p:cNvGrpSpPr/>
          <p:nvPr/>
        </p:nvGrpSpPr>
        <p:grpSpPr>
          <a:xfrm>
            <a:off x="6202526" y="5496482"/>
            <a:ext cx="2900784" cy="1088657"/>
            <a:chOff x="6202526" y="4933504"/>
            <a:chExt cx="2900784" cy="1088657"/>
          </a:xfrm>
        </p:grpSpPr>
        <p:sp>
          <p:nvSpPr>
            <p:cNvPr id="26" name="TextBox 25"/>
            <p:cNvSpPr txBox="1"/>
            <p:nvPr/>
          </p:nvSpPr>
          <p:spPr>
            <a:xfrm>
              <a:off x="6202526" y="4933504"/>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TTGTTAAGGTTTATGTTCGTTTAATGGTG</a:t>
              </a:r>
            </a:p>
          </p:txBody>
        </p:sp>
        <p:sp>
          <p:nvSpPr>
            <p:cNvPr id="27" name="TextBox 26"/>
            <p:cNvSpPr txBox="1"/>
            <p:nvPr/>
          </p:nvSpPr>
          <p:spPr>
            <a:xfrm>
              <a:off x="6202526" y="5195114"/>
              <a:ext cx="2900784" cy="261610"/>
            </a:xfrm>
            <a:prstGeom prst="rect">
              <a:avLst/>
            </a:prstGeom>
            <a:noFill/>
          </p:spPr>
          <p:txBody>
            <a:bodyPr wrap="square" rtlCol="0">
              <a:spAutoFit/>
            </a:bodyPr>
            <a:lstStyle/>
            <a:p>
              <a:r>
                <a:rPr lang="en-US" sz="1100" dirty="0">
                  <a:solidFill>
                    <a:srgbClr val="3366FF"/>
                  </a:solidFill>
                  <a:latin typeface="Courier"/>
                  <a:cs typeface="Courier"/>
                </a:rPr>
                <a:t>TTTCTTACGACTGTACGATCAAAACGGGG</a:t>
              </a:r>
            </a:p>
          </p:txBody>
        </p:sp>
        <p:sp>
          <p:nvSpPr>
            <p:cNvPr id="28" name="TextBox 27"/>
            <p:cNvSpPr txBox="1"/>
            <p:nvPr/>
          </p:nvSpPr>
          <p:spPr>
            <a:xfrm>
              <a:off x="6202526" y="5496482"/>
              <a:ext cx="2900784" cy="261610"/>
            </a:xfrm>
            <a:prstGeom prst="rect">
              <a:avLst/>
            </a:prstGeom>
            <a:noFill/>
          </p:spPr>
          <p:txBody>
            <a:bodyPr wrap="square" rtlCol="0">
              <a:spAutoFit/>
            </a:bodyPr>
            <a:lstStyle/>
            <a:p>
              <a:r>
                <a:rPr lang="en-US" sz="1100" dirty="0">
                  <a:solidFill>
                    <a:srgbClr val="3366FF"/>
                  </a:solidFill>
                  <a:latin typeface="Courier"/>
                  <a:cs typeface="Courier"/>
                </a:rPr>
                <a:t>AGGCGGCAAGCAGGTGCAGCGTTTTTATA</a:t>
              </a:r>
            </a:p>
          </p:txBody>
        </p:sp>
        <p:sp>
          <p:nvSpPr>
            <p:cNvPr id="29" name="TextBox 28"/>
            <p:cNvSpPr txBox="1"/>
            <p:nvPr/>
          </p:nvSpPr>
          <p:spPr>
            <a:xfrm>
              <a:off x="6202526" y="5760551"/>
              <a:ext cx="2900784" cy="261610"/>
            </a:xfrm>
            <a:prstGeom prst="rect">
              <a:avLst/>
            </a:prstGeom>
            <a:noFill/>
          </p:spPr>
          <p:txBody>
            <a:bodyPr wrap="square" rtlCol="0">
              <a:spAutoFit/>
            </a:bodyPr>
            <a:lstStyle/>
            <a:p>
              <a:r>
                <a:rPr lang="en-US" sz="1100" dirty="0">
                  <a:solidFill>
                    <a:srgbClr val="3366FF"/>
                  </a:solidFill>
                  <a:latin typeface="Courier"/>
                  <a:cs typeface="Courier"/>
                </a:rPr>
                <a:t>GGGCTACAACACGTTGGTGCACCCAACAC</a:t>
              </a:r>
            </a:p>
          </p:txBody>
        </p:sp>
      </p:grpSp>
      <p:sp>
        <p:nvSpPr>
          <p:cNvPr id="36" name="Down Arrow 35"/>
          <p:cNvSpPr/>
          <p:nvPr/>
        </p:nvSpPr>
        <p:spPr>
          <a:xfrm>
            <a:off x="7132690" y="4985155"/>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7" name="Down Arrow 36"/>
          <p:cNvSpPr/>
          <p:nvPr/>
        </p:nvSpPr>
        <p:spPr>
          <a:xfrm rot="5400000">
            <a:off x="5417182" y="5627933"/>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9" name="Rectangle 38"/>
          <p:cNvSpPr/>
          <p:nvPr/>
        </p:nvSpPr>
        <p:spPr>
          <a:xfrm rot="5400000">
            <a:off x="3950135" y="29638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rot="5400000">
            <a:off x="4789591" y="3031970"/>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rot="5400000">
            <a:off x="4751533"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rot="5400000">
            <a:off x="5210881" y="1225339"/>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p:cNvSpPr/>
          <p:nvPr/>
        </p:nvSpPr>
        <p:spPr>
          <a:xfrm rot="5400000">
            <a:off x="3664332" y="930050"/>
            <a:ext cx="424638" cy="8635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rot="5400000">
            <a:off x="4751533" y="1329921"/>
            <a:ext cx="424638" cy="2729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5"/>
          <a:stretch>
            <a:fillRect/>
          </a:stretch>
        </p:blipFill>
        <p:spPr>
          <a:xfrm>
            <a:off x="1696860" y="5450797"/>
            <a:ext cx="2996061" cy="1189790"/>
          </a:xfrm>
          <a:prstGeom prst="rect">
            <a:avLst/>
          </a:prstGeom>
        </p:spPr>
      </p:pic>
      <p:sp>
        <p:nvSpPr>
          <p:cNvPr id="45" name="TextBox 44"/>
          <p:cNvSpPr txBox="1"/>
          <p:nvPr/>
        </p:nvSpPr>
        <p:spPr>
          <a:xfrm>
            <a:off x="159369" y="4818795"/>
            <a:ext cx="4068191" cy="523220"/>
          </a:xfrm>
          <a:prstGeom prst="rect">
            <a:avLst/>
          </a:prstGeom>
          <a:noFill/>
        </p:spPr>
        <p:txBody>
          <a:bodyPr wrap="none" rtlCol="0">
            <a:spAutoFit/>
          </a:bodyPr>
          <a:lstStyle/>
          <a:p>
            <a:r>
              <a:rPr lang="en-US" sz="2800" dirty="0">
                <a:solidFill>
                  <a:srgbClr val="FF0000"/>
                </a:solidFill>
              </a:rPr>
              <a:t>DNase hypersensitive sites</a:t>
            </a:r>
          </a:p>
        </p:txBody>
      </p:sp>
      <p:sp>
        <p:nvSpPr>
          <p:cNvPr id="46" name="Rectangle 45"/>
          <p:cNvSpPr/>
          <p:nvPr/>
        </p:nvSpPr>
        <p:spPr>
          <a:xfrm>
            <a:off x="2145142" y="5459942"/>
            <a:ext cx="441209" cy="1133020"/>
          </a:xfrm>
          <a:prstGeom prst="rect">
            <a:avLst/>
          </a:prstGeom>
          <a:noFill/>
          <a:ln>
            <a:solidFill>
              <a:srgbClr val="65B1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540125" y="5449437"/>
            <a:ext cx="441209" cy="1133020"/>
          </a:xfrm>
          <a:prstGeom prst="rect">
            <a:avLst/>
          </a:prstGeom>
          <a:noFill/>
          <a:ln>
            <a:solidFill>
              <a:srgbClr val="65B1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773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809" r="1807" b="8885"/>
          <a:stretch/>
        </p:blipFill>
        <p:spPr>
          <a:xfrm>
            <a:off x="477461" y="887481"/>
            <a:ext cx="7933973" cy="2361603"/>
          </a:xfrm>
          <a:prstGeom prst="rect">
            <a:avLst/>
          </a:prstGeom>
        </p:spPr>
      </p:pic>
      <p:sp>
        <p:nvSpPr>
          <p:cNvPr id="48" name="Rectangle 47"/>
          <p:cNvSpPr/>
          <p:nvPr/>
        </p:nvSpPr>
        <p:spPr>
          <a:xfrm rot="5400000">
            <a:off x="7258337" y="1471572"/>
            <a:ext cx="977267" cy="990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rot="5400000">
            <a:off x="1473217" y="-8446"/>
            <a:ext cx="396628" cy="2019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7198792" y="1459043"/>
            <a:ext cx="1396085" cy="461665"/>
          </a:xfrm>
          <a:prstGeom prst="rect">
            <a:avLst/>
          </a:prstGeom>
          <a:noFill/>
        </p:spPr>
        <p:txBody>
          <a:bodyPr wrap="none" rtlCol="0">
            <a:spAutoFit/>
          </a:bodyPr>
          <a:lstStyle/>
          <a:p>
            <a:r>
              <a:rPr lang="en-US" sz="2400" dirty="0">
                <a:solidFill>
                  <a:srgbClr val="314597"/>
                </a:solidFill>
              </a:rPr>
              <a:t>CC (n=27)</a:t>
            </a:r>
          </a:p>
        </p:txBody>
      </p:sp>
      <p:sp>
        <p:nvSpPr>
          <p:cNvPr id="51" name="TextBox 50"/>
          <p:cNvSpPr txBox="1"/>
          <p:nvPr/>
        </p:nvSpPr>
        <p:spPr>
          <a:xfrm>
            <a:off x="7198792" y="1796118"/>
            <a:ext cx="1381959" cy="461665"/>
          </a:xfrm>
          <a:prstGeom prst="rect">
            <a:avLst/>
          </a:prstGeom>
          <a:noFill/>
        </p:spPr>
        <p:txBody>
          <a:bodyPr wrap="none" rtlCol="0">
            <a:spAutoFit/>
          </a:bodyPr>
          <a:lstStyle/>
          <a:p>
            <a:r>
              <a:rPr lang="en-US" sz="2400" dirty="0">
                <a:solidFill>
                  <a:srgbClr val="72509C"/>
                </a:solidFill>
              </a:rPr>
              <a:t>CT (n=35)</a:t>
            </a:r>
          </a:p>
        </p:txBody>
      </p:sp>
      <p:sp>
        <p:nvSpPr>
          <p:cNvPr id="52" name="TextBox 51"/>
          <p:cNvSpPr txBox="1"/>
          <p:nvPr/>
        </p:nvSpPr>
        <p:spPr>
          <a:xfrm>
            <a:off x="7198792" y="2116673"/>
            <a:ext cx="1211840" cy="461665"/>
          </a:xfrm>
          <a:prstGeom prst="rect">
            <a:avLst/>
          </a:prstGeom>
          <a:noFill/>
        </p:spPr>
        <p:txBody>
          <a:bodyPr wrap="none" rtlCol="0">
            <a:spAutoFit/>
          </a:bodyPr>
          <a:lstStyle/>
          <a:p>
            <a:r>
              <a:rPr lang="en-US" sz="2400" dirty="0">
                <a:solidFill>
                  <a:srgbClr val="E82733"/>
                </a:solidFill>
              </a:rPr>
              <a:t>TT (n=8)</a:t>
            </a:r>
          </a:p>
        </p:txBody>
      </p:sp>
      <p:sp>
        <p:nvSpPr>
          <p:cNvPr id="53" name="Rectangle 3"/>
          <p:cNvSpPr>
            <a:spLocks/>
          </p:cNvSpPr>
          <p:nvPr/>
        </p:nvSpPr>
        <p:spPr bwMode="auto">
          <a:xfrm>
            <a:off x="7229016" y="6504061"/>
            <a:ext cx="1782535" cy="353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38098" tIns="38098" rIns="38098" bIns="38098">
            <a:spAutoFit/>
          </a:bodyPr>
          <a:lstStyle/>
          <a:p>
            <a:r>
              <a:rPr lang="en-US" dirty="0" err="1">
                <a:latin typeface="Myriad Pro" charset="0"/>
                <a:ea typeface="ＭＳ Ｐゴシック" charset="0"/>
                <a:cs typeface="ＭＳ Ｐゴシック" charset="0"/>
                <a:sym typeface="Myriad Pro" charset="0"/>
              </a:rPr>
              <a:t>Degner</a:t>
            </a:r>
            <a:r>
              <a:rPr lang="en-US" dirty="0">
                <a:latin typeface="Myriad Pro" charset="0"/>
                <a:ea typeface="ＭＳ Ｐゴシック" charset="0"/>
                <a:cs typeface="ＭＳ Ｐゴシック" charset="0"/>
                <a:sym typeface="Myriad Pro" charset="0"/>
              </a:rPr>
              <a:t> et al. 2012</a:t>
            </a:r>
          </a:p>
        </p:txBody>
      </p:sp>
      <p:sp>
        <p:nvSpPr>
          <p:cNvPr id="12" name="TextBox 11"/>
          <p:cNvSpPr txBox="1"/>
          <p:nvPr/>
        </p:nvSpPr>
        <p:spPr>
          <a:xfrm>
            <a:off x="274578" y="2893863"/>
            <a:ext cx="301660" cy="369332"/>
          </a:xfrm>
          <a:prstGeom prst="rect">
            <a:avLst/>
          </a:prstGeom>
          <a:noFill/>
        </p:spPr>
        <p:txBody>
          <a:bodyPr wrap="none" rtlCol="0">
            <a:spAutoFit/>
          </a:bodyPr>
          <a:lstStyle/>
          <a:p>
            <a:r>
              <a:rPr lang="en-US" dirty="0"/>
              <a:t>0</a:t>
            </a:r>
          </a:p>
        </p:txBody>
      </p:sp>
      <p:sp>
        <p:nvSpPr>
          <p:cNvPr id="55" name="TextBox 54"/>
          <p:cNvSpPr txBox="1"/>
          <p:nvPr/>
        </p:nvSpPr>
        <p:spPr>
          <a:xfrm>
            <a:off x="182268" y="719239"/>
            <a:ext cx="418654" cy="369332"/>
          </a:xfrm>
          <a:prstGeom prst="rect">
            <a:avLst/>
          </a:prstGeom>
          <a:noFill/>
        </p:spPr>
        <p:txBody>
          <a:bodyPr wrap="none" rtlCol="0">
            <a:spAutoFit/>
          </a:bodyPr>
          <a:lstStyle/>
          <a:p>
            <a:r>
              <a:rPr lang="en-US" dirty="0"/>
              <a:t>25</a:t>
            </a:r>
          </a:p>
        </p:txBody>
      </p:sp>
      <p:sp>
        <p:nvSpPr>
          <p:cNvPr id="57" name="TextBox 56"/>
          <p:cNvSpPr txBox="1"/>
          <p:nvPr/>
        </p:nvSpPr>
        <p:spPr>
          <a:xfrm rot="16200000">
            <a:off x="-876840" y="1771156"/>
            <a:ext cx="2022859" cy="400110"/>
          </a:xfrm>
          <a:prstGeom prst="rect">
            <a:avLst/>
          </a:prstGeom>
          <a:noFill/>
        </p:spPr>
        <p:txBody>
          <a:bodyPr wrap="none" rtlCol="0">
            <a:spAutoFit/>
          </a:bodyPr>
          <a:lstStyle/>
          <a:p>
            <a:r>
              <a:rPr lang="en-US" sz="2000" dirty="0"/>
              <a:t>DNaseI sensitivity</a:t>
            </a:r>
          </a:p>
        </p:txBody>
      </p:sp>
      <p:sp>
        <p:nvSpPr>
          <p:cNvPr id="61" name="TextBox 60"/>
          <p:cNvSpPr txBox="1"/>
          <p:nvPr/>
        </p:nvSpPr>
        <p:spPr>
          <a:xfrm>
            <a:off x="1114778" y="3249084"/>
            <a:ext cx="848873" cy="369332"/>
          </a:xfrm>
          <a:prstGeom prst="rect">
            <a:avLst/>
          </a:prstGeom>
          <a:noFill/>
        </p:spPr>
        <p:txBody>
          <a:bodyPr wrap="none" rtlCol="0">
            <a:spAutoFit/>
          </a:bodyPr>
          <a:lstStyle/>
          <a:p>
            <a:r>
              <a:rPr lang="en-US" dirty="0"/>
              <a:t>-100bp</a:t>
            </a:r>
          </a:p>
        </p:txBody>
      </p:sp>
      <p:sp>
        <p:nvSpPr>
          <p:cNvPr id="62" name="TextBox 61"/>
          <p:cNvSpPr txBox="1"/>
          <p:nvPr/>
        </p:nvSpPr>
        <p:spPr>
          <a:xfrm>
            <a:off x="6920458" y="3249084"/>
            <a:ext cx="893168" cy="369332"/>
          </a:xfrm>
          <a:prstGeom prst="rect">
            <a:avLst/>
          </a:prstGeom>
          <a:noFill/>
        </p:spPr>
        <p:txBody>
          <a:bodyPr wrap="none" rtlCol="0">
            <a:spAutoFit/>
          </a:bodyPr>
          <a:lstStyle/>
          <a:p>
            <a:r>
              <a:rPr lang="en-US" dirty="0"/>
              <a:t>+100bp</a:t>
            </a:r>
          </a:p>
        </p:txBody>
      </p:sp>
      <p:sp>
        <p:nvSpPr>
          <p:cNvPr id="63" name="TextBox 62"/>
          <p:cNvSpPr txBox="1"/>
          <p:nvPr/>
        </p:nvSpPr>
        <p:spPr>
          <a:xfrm>
            <a:off x="4303889" y="3249084"/>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2652891" y="3249084"/>
            <a:ext cx="731879" cy="369332"/>
          </a:xfrm>
          <a:prstGeom prst="rect">
            <a:avLst/>
          </a:prstGeom>
          <a:noFill/>
        </p:spPr>
        <p:txBody>
          <a:bodyPr wrap="none" rtlCol="0">
            <a:spAutoFit/>
          </a:bodyPr>
          <a:lstStyle/>
          <a:p>
            <a:r>
              <a:rPr lang="en-US" dirty="0"/>
              <a:t>-50bp</a:t>
            </a:r>
          </a:p>
        </p:txBody>
      </p:sp>
      <p:sp>
        <p:nvSpPr>
          <p:cNvPr id="66" name="TextBox 65"/>
          <p:cNvSpPr txBox="1"/>
          <p:nvPr/>
        </p:nvSpPr>
        <p:spPr>
          <a:xfrm>
            <a:off x="5531557" y="3249084"/>
            <a:ext cx="776174" cy="369332"/>
          </a:xfrm>
          <a:prstGeom prst="rect">
            <a:avLst/>
          </a:prstGeom>
          <a:noFill/>
        </p:spPr>
        <p:txBody>
          <a:bodyPr wrap="none" rtlCol="0">
            <a:spAutoFit/>
          </a:bodyPr>
          <a:lstStyle/>
          <a:p>
            <a:r>
              <a:rPr lang="en-US" dirty="0"/>
              <a:t>+50bp</a:t>
            </a:r>
          </a:p>
        </p:txBody>
      </p:sp>
      <p:sp>
        <p:nvSpPr>
          <p:cNvPr id="12289" name="Rectangle 1"/>
          <p:cNvSpPr>
            <a:spLocks noGrp="1" noChangeArrowheads="1"/>
          </p:cNvSpPr>
          <p:nvPr>
            <p:ph type="title"/>
          </p:nvPr>
        </p:nvSpPr>
        <p:spPr>
          <a:xfrm>
            <a:off x="892969" y="154919"/>
            <a:ext cx="7349133" cy="901898"/>
          </a:xfrm>
        </p:spPr>
        <p:txBody>
          <a:bodyPr>
            <a:normAutofit fontScale="90000"/>
          </a:bodyPr>
          <a:lstStyle/>
          <a:p>
            <a:pPr>
              <a:defRPr/>
            </a:pPr>
            <a:r>
              <a:rPr lang="en-US" dirty="0"/>
              <a:t>DNase sensitivity as a quantitative trait</a:t>
            </a:r>
          </a:p>
        </p:txBody>
      </p:sp>
      <p:sp>
        <p:nvSpPr>
          <p:cNvPr id="25" name="TextBox 24"/>
          <p:cNvSpPr txBox="1"/>
          <p:nvPr/>
        </p:nvSpPr>
        <p:spPr>
          <a:xfrm>
            <a:off x="2748509" y="4070645"/>
            <a:ext cx="5412960" cy="523220"/>
          </a:xfrm>
          <a:prstGeom prst="rect">
            <a:avLst/>
          </a:prstGeom>
          <a:noFill/>
        </p:spPr>
        <p:txBody>
          <a:bodyPr wrap="none" rtlCol="0">
            <a:spAutoFit/>
          </a:bodyPr>
          <a:lstStyle/>
          <a:p>
            <a:r>
              <a:rPr lang="en-US" sz="2800" dirty="0"/>
              <a:t>distance from center of DNase peak</a:t>
            </a:r>
          </a:p>
        </p:txBody>
      </p:sp>
    </p:spTree>
    <p:extLst>
      <p:ext uri="{BB962C8B-B14F-4D97-AF65-F5344CB8AC3E}">
        <p14:creationId xmlns:p14="http://schemas.microsoft.com/office/powerpoint/2010/main" val="4030309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809" r="1807" b="8885"/>
          <a:stretch/>
        </p:blipFill>
        <p:spPr>
          <a:xfrm>
            <a:off x="477461" y="887481"/>
            <a:ext cx="7933973" cy="2361603"/>
          </a:xfrm>
          <a:prstGeom prst="rect">
            <a:avLst/>
          </a:prstGeom>
        </p:spPr>
      </p:pic>
      <p:pic>
        <p:nvPicPr>
          <p:cNvPr id="5" name="Picture 4"/>
          <p:cNvPicPr>
            <a:picLocks noChangeAspect="1"/>
          </p:cNvPicPr>
          <p:nvPr/>
        </p:nvPicPr>
        <p:blipFill rotWithShape="1">
          <a:blip r:embed="rId4"/>
          <a:srcRect b="21706"/>
          <a:stretch/>
        </p:blipFill>
        <p:spPr>
          <a:xfrm>
            <a:off x="2735157" y="4648827"/>
            <a:ext cx="2296580" cy="1814057"/>
          </a:xfrm>
          <a:prstGeom prst="rect">
            <a:avLst/>
          </a:prstGeom>
        </p:spPr>
      </p:pic>
      <p:cxnSp>
        <p:nvCxnSpPr>
          <p:cNvPr id="10" name="Straight Connector 9"/>
          <p:cNvCxnSpPr/>
          <p:nvPr/>
        </p:nvCxnSpPr>
        <p:spPr>
          <a:xfrm>
            <a:off x="4332111" y="3253085"/>
            <a:ext cx="0" cy="783580"/>
          </a:xfrm>
          <a:prstGeom prst="line">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rot="5400000">
            <a:off x="7258337" y="1471572"/>
            <a:ext cx="977267" cy="9902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rot="5400000">
            <a:off x="1473217" y="-8446"/>
            <a:ext cx="396628" cy="2019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p:nvSpPr>
        <p:spPr>
          <a:xfrm>
            <a:off x="7198792" y="1459043"/>
            <a:ext cx="1396085" cy="461665"/>
          </a:xfrm>
          <a:prstGeom prst="rect">
            <a:avLst/>
          </a:prstGeom>
          <a:noFill/>
        </p:spPr>
        <p:txBody>
          <a:bodyPr wrap="none" rtlCol="0">
            <a:spAutoFit/>
          </a:bodyPr>
          <a:lstStyle/>
          <a:p>
            <a:r>
              <a:rPr lang="en-US" sz="2400" dirty="0">
                <a:solidFill>
                  <a:srgbClr val="314597"/>
                </a:solidFill>
              </a:rPr>
              <a:t>CC (n=27)</a:t>
            </a:r>
          </a:p>
        </p:txBody>
      </p:sp>
      <p:sp>
        <p:nvSpPr>
          <p:cNvPr id="51" name="TextBox 50"/>
          <p:cNvSpPr txBox="1"/>
          <p:nvPr/>
        </p:nvSpPr>
        <p:spPr>
          <a:xfrm>
            <a:off x="7198792" y="1796118"/>
            <a:ext cx="1381959" cy="461665"/>
          </a:xfrm>
          <a:prstGeom prst="rect">
            <a:avLst/>
          </a:prstGeom>
          <a:noFill/>
        </p:spPr>
        <p:txBody>
          <a:bodyPr wrap="none" rtlCol="0">
            <a:spAutoFit/>
          </a:bodyPr>
          <a:lstStyle/>
          <a:p>
            <a:r>
              <a:rPr lang="en-US" sz="2400" dirty="0">
                <a:solidFill>
                  <a:srgbClr val="72509C"/>
                </a:solidFill>
              </a:rPr>
              <a:t>CT (n=35)</a:t>
            </a:r>
          </a:p>
        </p:txBody>
      </p:sp>
      <p:sp>
        <p:nvSpPr>
          <p:cNvPr id="52" name="TextBox 51"/>
          <p:cNvSpPr txBox="1"/>
          <p:nvPr/>
        </p:nvSpPr>
        <p:spPr>
          <a:xfrm>
            <a:off x="7198792" y="2116673"/>
            <a:ext cx="1211840" cy="461665"/>
          </a:xfrm>
          <a:prstGeom prst="rect">
            <a:avLst/>
          </a:prstGeom>
          <a:noFill/>
        </p:spPr>
        <p:txBody>
          <a:bodyPr wrap="none" rtlCol="0">
            <a:spAutoFit/>
          </a:bodyPr>
          <a:lstStyle/>
          <a:p>
            <a:r>
              <a:rPr lang="en-US" sz="2400" dirty="0">
                <a:solidFill>
                  <a:srgbClr val="E82733"/>
                </a:solidFill>
              </a:rPr>
              <a:t>TT (n=8)</a:t>
            </a:r>
          </a:p>
        </p:txBody>
      </p:sp>
      <p:sp>
        <p:nvSpPr>
          <p:cNvPr id="53" name="Rectangle 3"/>
          <p:cNvSpPr>
            <a:spLocks/>
          </p:cNvSpPr>
          <p:nvPr/>
        </p:nvSpPr>
        <p:spPr bwMode="auto">
          <a:xfrm>
            <a:off x="7251839" y="6504061"/>
            <a:ext cx="1782535" cy="3539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38098" tIns="38098" rIns="38098" bIns="38098">
            <a:spAutoFit/>
          </a:bodyPr>
          <a:lstStyle/>
          <a:p>
            <a:r>
              <a:rPr lang="en-US" dirty="0" err="1">
                <a:latin typeface="Myriad Pro" charset="0"/>
                <a:ea typeface="ＭＳ Ｐゴシック" charset="0"/>
                <a:cs typeface="ＭＳ Ｐゴシック" charset="0"/>
                <a:sym typeface="Myriad Pro" charset="0"/>
              </a:rPr>
              <a:t>Degner</a:t>
            </a:r>
            <a:r>
              <a:rPr lang="en-US" dirty="0">
                <a:latin typeface="Myriad Pro" charset="0"/>
                <a:ea typeface="ＭＳ Ｐゴシック" charset="0"/>
                <a:cs typeface="ＭＳ Ｐゴシック" charset="0"/>
                <a:sym typeface="Myriad Pro" charset="0"/>
              </a:rPr>
              <a:t> et al. 2012</a:t>
            </a:r>
          </a:p>
        </p:txBody>
      </p:sp>
      <p:sp>
        <p:nvSpPr>
          <p:cNvPr id="12" name="TextBox 11"/>
          <p:cNvSpPr txBox="1"/>
          <p:nvPr/>
        </p:nvSpPr>
        <p:spPr>
          <a:xfrm>
            <a:off x="274578" y="2893863"/>
            <a:ext cx="301660" cy="369332"/>
          </a:xfrm>
          <a:prstGeom prst="rect">
            <a:avLst/>
          </a:prstGeom>
          <a:noFill/>
        </p:spPr>
        <p:txBody>
          <a:bodyPr wrap="none" rtlCol="0">
            <a:spAutoFit/>
          </a:bodyPr>
          <a:lstStyle/>
          <a:p>
            <a:r>
              <a:rPr lang="en-US" dirty="0"/>
              <a:t>0</a:t>
            </a:r>
          </a:p>
        </p:txBody>
      </p:sp>
      <p:sp>
        <p:nvSpPr>
          <p:cNvPr id="55" name="TextBox 54"/>
          <p:cNvSpPr txBox="1"/>
          <p:nvPr/>
        </p:nvSpPr>
        <p:spPr>
          <a:xfrm>
            <a:off x="182268" y="719239"/>
            <a:ext cx="418654" cy="369332"/>
          </a:xfrm>
          <a:prstGeom prst="rect">
            <a:avLst/>
          </a:prstGeom>
          <a:noFill/>
        </p:spPr>
        <p:txBody>
          <a:bodyPr wrap="none" rtlCol="0">
            <a:spAutoFit/>
          </a:bodyPr>
          <a:lstStyle/>
          <a:p>
            <a:r>
              <a:rPr lang="en-US" dirty="0"/>
              <a:t>25</a:t>
            </a:r>
          </a:p>
        </p:txBody>
      </p:sp>
      <p:sp>
        <p:nvSpPr>
          <p:cNvPr id="58" name="TextBox 57"/>
          <p:cNvSpPr txBox="1"/>
          <p:nvPr/>
        </p:nvSpPr>
        <p:spPr>
          <a:xfrm>
            <a:off x="5242858" y="5138885"/>
            <a:ext cx="1928733" cy="523220"/>
          </a:xfrm>
          <a:prstGeom prst="rect">
            <a:avLst/>
          </a:prstGeom>
          <a:noFill/>
        </p:spPr>
        <p:txBody>
          <a:bodyPr wrap="none" rtlCol="0">
            <a:spAutoFit/>
          </a:bodyPr>
          <a:lstStyle/>
          <a:p>
            <a:r>
              <a:rPr lang="en-US" sz="2800" dirty="0"/>
              <a:t>NF-</a:t>
            </a:r>
            <a:r>
              <a:rPr lang="en-US" sz="2800" dirty="0" err="1"/>
              <a:t>κB</a:t>
            </a:r>
            <a:r>
              <a:rPr lang="en-US" sz="2800" dirty="0"/>
              <a:t> motif</a:t>
            </a:r>
          </a:p>
        </p:txBody>
      </p:sp>
      <p:sp>
        <p:nvSpPr>
          <p:cNvPr id="61" name="TextBox 60"/>
          <p:cNvSpPr txBox="1"/>
          <p:nvPr/>
        </p:nvSpPr>
        <p:spPr>
          <a:xfrm>
            <a:off x="1114778" y="3249084"/>
            <a:ext cx="848873" cy="369332"/>
          </a:xfrm>
          <a:prstGeom prst="rect">
            <a:avLst/>
          </a:prstGeom>
          <a:noFill/>
        </p:spPr>
        <p:txBody>
          <a:bodyPr wrap="none" rtlCol="0">
            <a:spAutoFit/>
          </a:bodyPr>
          <a:lstStyle/>
          <a:p>
            <a:r>
              <a:rPr lang="en-US" dirty="0"/>
              <a:t>-100bp</a:t>
            </a:r>
          </a:p>
        </p:txBody>
      </p:sp>
      <p:sp>
        <p:nvSpPr>
          <p:cNvPr id="62" name="TextBox 61"/>
          <p:cNvSpPr txBox="1"/>
          <p:nvPr/>
        </p:nvSpPr>
        <p:spPr>
          <a:xfrm>
            <a:off x="6920458" y="3249084"/>
            <a:ext cx="893168" cy="369332"/>
          </a:xfrm>
          <a:prstGeom prst="rect">
            <a:avLst/>
          </a:prstGeom>
          <a:noFill/>
        </p:spPr>
        <p:txBody>
          <a:bodyPr wrap="none" rtlCol="0">
            <a:spAutoFit/>
          </a:bodyPr>
          <a:lstStyle/>
          <a:p>
            <a:r>
              <a:rPr lang="en-US" dirty="0"/>
              <a:t>+100bp</a:t>
            </a:r>
          </a:p>
        </p:txBody>
      </p:sp>
      <p:sp>
        <p:nvSpPr>
          <p:cNvPr id="63" name="TextBox 62"/>
          <p:cNvSpPr txBox="1"/>
          <p:nvPr/>
        </p:nvSpPr>
        <p:spPr>
          <a:xfrm>
            <a:off x="4303889" y="3249084"/>
            <a:ext cx="301660" cy="369332"/>
          </a:xfrm>
          <a:prstGeom prst="rect">
            <a:avLst/>
          </a:prstGeom>
          <a:noFill/>
        </p:spPr>
        <p:txBody>
          <a:bodyPr wrap="none" rtlCol="0">
            <a:spAutoFit/>
          </a:bodyPr>
          <a:lstStyle/>
          <a:p>
            <a:r>
              <a:rPr lang="en-US" dirty="0"/>
              <a:t>0</a:t>
            </a:r>
          </a:p>
        </p:txBody>
      </p:sp>
      <p:sp>
        <p:nvSpPr>
          <p:cNvPr id="65" name="TextBox 64"/>
          <p:cNvSpPr txBox="1"/>
          <p:nvPr/>
        </p:nvSpPr>
        <p:spPr>
          <a:xfrm>
            <a:off x="2652891" y="3249084"/>
            <a:ext cx="731879" cy="369332"/>
          </a:xfrm>
          <a:prstGeom prst="rect">
            <a:avLst/>
          </a:prstGeom>
          <a:noFill/>
        </p:spPr>
        <p:txBody>
          <a:bodyPr wrap="none" rtlCol="0">
            <a:spAutoFit/>
          </a:bodyPr>
          <a:lstStyle/>
          <a:p>
            <a:r>
              <a:rPr lang="en-US" dirty="0"/>
              <a:t>-50bp</a:t>
            </a:r>
          </a:p>
        </p:txBody>
      </p:sp>
      <p:sp>
        <p:nvSpPr>
          <p:cNvPr id="66" name="TextBox 65"/>
          <p:cNvSpPr txBox="1"/>
          <p:nvPr/>
        </p:nvSpPr>
        <p:spPr>
          <a:xfrm>
            <a:off x="5531557" y="3249084"/>
            <a:ext cx="776174" cy="369332"/>
          </a:xfrm>
          <a:prstGeom prst="rect">
            <a:avLst/>
          </a:prstGeom>
          <a:noFill/>
        </p:spPr>
        <p:txBody>
          <a:bodyPr wrap="none" rtlCol="0">
            <a:spAutoFit/>
          </a:bodyPr>
          <a:lstStyle/>
          <a:p>
            <a:r>
              <a:rPr lang="en-US" dirty="0"/>
              <a:t>+50bp</a:t>
            </a:r>
          </a:p>
        </p:txBody>
      </p:sp>
      <p:sp>
        <p:nvSpPr>
          <p:cNvPr id="22" name="Isosceles Triangle 21"/>
          <p:cNvSpPr/>
          <p:nvPr/>
        </p:nvSpPr>
        <p:spPr>
          <a:xfrm rot="10800000">
            <a:off x="4163248" y="4390740"/>
            <a:ext cx="361754" cy="322215"/>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solidFill>
                <a:srgbClr val="FF6600"/>
              </a:solidFill>
            </a:endParaRPr>
          </a:p>
        </p:txBody>
      </p:sp>
      <p:sp>
        <p:nvSpPr>
          <p:cNvPr id="23" name="TextBox 22"/>
          <p:cNvSpPr txBox="1"/>
          <p:nvPr/>
        </p:nvSpPr>
        <p:spPr>
          <a:xfrm>
            <a:off x="4053579" y="4036665"/>
            <a:ext cx="545467" cy="400110"/>
          </a:xfrm>
          <a:prstGeom prst="rect">
            <a:avLst/>
          </a:prstGeom>
          <a:noFill/>
        </p:spPr>
        <p:txBody>
          <a:bodyPr wrap="none" rtlCol="0">
            <a:spAutoFit/>
          </a:bodyPr>
          <a:lstStyle/>
          <a:p>
            <a:r>
              <a:rPr lang="en-US" sz="2000" dirty="0">
                <a:solidFill>
                  <a:srgbClr val="416AB5"/>
                </a:solidFill>
              </a:rPr>
              <a:t>T</a:t>
            </a:r>
            <a:r>
              <a:rPr lang="en-US" sz="2000" dirty="0"/>
              <a:t>/</a:t>
            </a:r>
            <a:r>
              <a:rPr lang="en-US" sz="2000" dirty="0">
                <a:solidFill>
                  <a:srgbClr val="FF6600"/>
                </a:solidFill>
              </a:rPr>
              <a:t>C</a:t>
            </a:r>
          </a:p>
        </p:txBody>
      </p:sp>
      <p:sp>
        <p:nvSpPr>
          <p:cNvPr id="12289" name="Rectangle 1"/>
          <p:cNvSpPr>
            <a:spLocks noGrp="1" noChangeArrowheads="1"/>
          </p:cNvSpPr>
          <p:nvPr>
            <p:ph type="title"/>
          </p:nvPr>
        </p:nvSpPr>
        <p:spPr>
          <a:xfrm>
            <a:off x="892969" y="154919"/>
            <a:ext cx="7349133" cy="901898"/>
          </a:xfrm>
        </p:spPr>
        <p:txBody>
          <a:bodyPr>
            <a:normAutofit fontScale="90000"/>
          </a:bodyPr>
          <a:lstStyle/>
          <a:p>
            <a:pPr>
              <a:defRPr/>
            </a:pPr>
            <a:r>
              <a:rPr lang="en-US" dirty="0"/>
              <a:t>DNase sensitivity as a quantitative trait</a:t>
            </a:r>
          </a:p>
        </p:txBody>
      </p:sp>
      <p:sp>
        <p:nvSpPr>
          <p:cNvPr id="24" name="TextBox 23"/>
          <p:cNvSpPr txBox="1"/>
          <p:nvPr/>
        </p:nvSpPr>
        <p:spPr>
          <a:xfrm rot="16200000">
            <a:off x="-876840" y="1771156"/>
            <a:ext cx="2022859" cy="400110"/>
          </a:xfrm>
          <a:prstGeom prst="rect">
            <a:avLst/>
          </a:prstGeom>
          <a:noFill/>
        </p:spPr>
        <p:txBody>
          <a:bodyPr wrap="none" rtlCol="0">
            <a:spAutoFit/>
          </a:bodyPr>
          <a:lstStyle/>
          <a:p>
            <a:r>
              <a:rPr lang="en-US" sz="2000" dirty="0"/>
              <a:t>DNaseI sensitivity</a:t>
            </a:r>
          </a:p>
        </p:txBody>
      </p:sp>
    </p:spTree>
    <p:extLst>
      <p:ext uri="{BB962C8B-B14F-4D97-AF65-F5344CB8AC3E}">
        <p14:creationId xmlns:p14="http://schemas.microsoft.com/office/powerpoint/2010/main" val="277181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Genome-wide association studies</a:t>
            </a:r>
          </a:p>
          <a:p>
            <a:r>
              <a:rPr lang="en-US" dirty="0"/>
              <a:t>Molecular quantitative trait loci (QTLs)</a:t>
            </a:r>
          </a:p>
          <a:p>
            <a:r>
              <a:rPr lang="en-US" dirty="0"/>
              <a:t>Gene expression QTLs</a:t>
            </a:r>
          </a:p>
          <a:p>
            <a:r>
              <a:rPr lang="en-US" dirty="0"/>
              <a:t>Chromatin QTLs</a:t>
            </a:r>
          </a:p>
          <a:p>
            <a:r>
              <a:rPr lang="en-US" dirty="0"/>
              <a:t>DNA methylation QTLs</a:t>
            </a:r>
          </a:p>
          <a:p>
            <a:r>
              <a:rPr lang="en-US" dirty="0"/>
              <a:t>Intersection of molecular QTLs and GWAS</a:t>
            </a:r>
          </a:p>
        </p:txBody>
      </p:sp>
      <p:sp>
        <p:nvSpPr>
          <p:cNvPr id="2" name="Title 1"/>
          <p:cNvSpPr>
            <a:spLocks noGrp="1"/>
          </p:cNvSpPr>
          <p:nvPr>
            <p:ph type="title"/>
          </p:nvPr>
        </p:nvSpPr>
        <p:spPr/>
        <p:txBody>
          <a:bodyPr>
            <a:normAutofit fontScale="90000"/>
          </a:bodyPr>
          <a:lstStyle/>
          <a:p>
            <a:r>
              <a:rPr lang="en-US" dirty="0"/>
              <a:t>Topics</a:t>
            </a:r>
          </a:p>
        </p:txBody>
      </p:sp>
    </p:spTree>
    <p:extLst>
      <p:ext uri="{BB962C8B-B14F-4D97-AF65-F5344CB8AC3E}">
        <p14:creationId xmlns:p14="http://schemas.microsoft.com/office/powerpoint/2010/main" val="416089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Determining nucleosome positions with MNase-</a:t>
            </a:r>
            <a:r>
              <a:rPr lang="en-US" dirty="0" err="1"/>
              <a:t>seq</a:t>
            </a:r>
            <a:endParaRPr lang="en-US" dirty="0"/>
          </a:p>
        </p:txBody>
      </p:sp>
      <p:grpSp>
        <p:nvGrpSpPr>
          <p:cNvPr id="6" name="Group 5"/>
          <p:cNvGrpSpPr/>
          <p:nvPr/>
        </p:nvGrpSpPr>
        <p:grpSpPr>
          <a:xfrm>
            <a:off x="457200" y="1369496"/>
            <a:ext cx="8271839" cy="2206777"/>
            <a:chOff x="482354" y="2690001"/>
            <a:chExt cx="8271839" cy="2206777"/>
          </a:xfrm>
        </p:grpSpPr>
        <p:pic>
          <p:nvPicPr>
            <p:cNvPr id="7" name="Picture 6"/>
            <p:cNvPicPr>
              <a:picLocks noChangeAspect="1"/>
            </p:cNvPicPr>
            <p:nvPr/>
          </p:nvPicPr>
          <p:blipFill rotWithShape="1">
            <a:blip r:embed="rId3"/>
            <a:srcRect b="65695"/>
            <a:stretch/>
          </p:blipFill>
          <p:spPr>
            <a:xfrm>
              <a:off x="482354" y="2880992"/>
              <a:ext cx="8271839" cy="1614430"/>
            </a:xfrm>
            <a:prstGeom prst="rect">
              <a:avLst/>
            </a:prstGeom>
          </p:spPr>
        </p:pic>
        <p:sp>
          <p:nvSpPr>
            <p:cNvPr id="8" name="Rectangle 7"/>
            <p:cNvSpPr/>
            <p:nvPr/>
          </p:nvSpPr>
          <p:spPr>
            <a:xfrm>
              <a:off x="3375218"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772371"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292890" y="274013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858456" y="282369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18570" y="4060642"/>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132993" y="3926950"/>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2579056" y="397682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Arrow Connector 18"/>
          <p:cNvCxnSpPr/>
          <p:nvPr/>
        </p:nvCxnSpPr>
        <p:spPr>
          <a:xfrm>
            <a:off x="5935039" y="1419632"/>
            <a:ext cx="0" cy="59505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flipV="1">
            <a:off x="6132181"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V="1">
            <a:off x="6640181"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7444514" y="2912674"/>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V="1">
            <a:off x="4107839" y="2941389"/>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5414021" y="2941389"/>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4660580" y="2955417"/>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V="1">
            <a:off x="3557742" y="2955417"/>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flipV="1">
            <a:off x="2828222" y="2912674"/>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flipV="1">
            <a:off x="1368569"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107622" y="1560487"/>
            <a:ext cx="0" cy="533024"/>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3780452"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2743346"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995457"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a:off x="7303816"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1330636" y="3927818"/>
            <a:ext cx="6784429" cy="461665"/>
          </a:xfrm>
          <a:prstGeom prst="rect">
            <a:avLst/>
          </a:prstGeom>
          <a:noFill/>
        </p:spPr>
        <p:txBody>
          <a:bodyPr wrap="none" rtlCol="0">
            <a:spAutoFit/>
          </a:bodyPr>
          <a:lstStyle/>
          <a:p>
            <a:pPr algn="ctr"/>
            <a:r>
              <a:rPr lang="en-US" sz="2400" dirty="0">
                <a:solidFill>
                  <a:srgbClr val="000000"/>
                </a:solidFill>
              </a:rPr>
              <a:t>digest chromatin with micrococcal nuclease (MNase)</a:t>
            </a:r>
          </a:p>
        </p:txBody>
      </p:sp>
    </p:spTree>
    <p:extLst>
      <p:ext uri="{BB962C8B-B14F-4D97-AF65-F5344CB8AC3E}">
        <p14:creationId xmlns:p14="http://schemas.microsoft.com/office/powerpoint/2010/main" val="2858260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Determining nucleosome positions with MNase-</a:t>
            </a:r>
            <a:r>
              <a:rPr lang="en-US" dirty="0" err="1"/>
              <a:t>seq</a:t>
            </a:r>
            <a:endParaRPr lang="en-US" dirty="0"/>
          </a:p>
        </p:txBody>
      </p:sp>
      <p:grpSp>
        <p:nvGrpSpPr>
          <p:cNvPr id="6" name="Group 5"/>
          <p:cNvGrpSpPr/>
          <p:nvPr/>
        </p:nvGrpSpPr>
        <p:grpSpPr>
          <a:xfrm>
            <a:off x="457200" y="1369496"/>
            <a:ext cx="8271839" cy="2206777"/>
            <a:chOff x="482354" y="2690001"/>
            <a:chExt cx="8271839" cy="2206777"/>
          </a:xfrm>
        </p:grpSpPr>
        <p:pic>
          <p:nvPicPr>
            <p:cNvPr id="7" name="Picture 6"/>
            <p:cNvPicPr>
              <a:picLocks noChangeAspect="1"/>
            </p:cNvPicPr>
            <p:nvPr/>
          </p:nvPicPr>
          <p:blipFill rotWithShape="1">
            <a:blip r:embed="rId3"/>
            <a:srcRect b="65695"/>
            <a:stretch/>
          </p:blipFill>
          <p:spPr>
            <a:xfrm>
              <a:off x="482354" y="2880992"/>
              <a:ext cx="8271839" cy="1614430"/>
            </a:xfrm>
            <a:prstGeom prst="rect">
              <a:avLst/>
            </a:prstGeom>
          </p:spPr>
        </p:pic>
        <p:sp>
          <p:nvSpPr>
            <p:cNvPr id="8" name="Rectangle 7"/>
            <p:cNvSpPr/>
            <p:nvPr/>
          </p:nvSpPr>
          <p:spPr>
            <a:xfrm>
              <a:off x="3375218"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772371"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292890" y="274013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858456" y="282369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18570" y="4060642"/>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132993" y="3926950"/>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2579056" y="397682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5" name="Picture 14"/>
          <p:cNvPicPr>
            <a:picLocks noChangeAspect="1"/>
          </p:cNvPicPr>
          <p:nvPr/>
        </p:nvPicPr>
        <p:blipFill rotWithShape="1">
          <a:blip r:embed="rId3"/>
          <a:srcRect l="22999" t="53136" r="66595" b="25874"/>
          <a:stretch/>
        </p:blipFill>
        <p:spPr>
          <a:xfrm>
            <a:off x="6132181" y="4571993"/>
            <a:ext cx="860777" cy="987779"/>
          </a:xfrm>
          <a:prstGeom prst="rect">
            <a:avLst/>
          </a:prstGeom>
        </p:spPr>
      </p:pic>
      <p:pic>
        <p:nvPicPr>
          <p:cNvPr id="17" name="Picture 16"/>
          <p:cNvPicPr>
            <a:picLocks noChangeAspect="1"/>
          </p:cNvPicPr>
          <p:nvPr/>
        </p:nvPicPr>
        <p:blipFill rotWithShape="1">
          <a:blip r:embed="rId3"/>
          <a:srcRect l="22999" t="53136" r="66595" b="25874"/>
          <a:stretch/>
        </p:blipFill>
        <p:spPr>
          <a:xfrm>
            <a:off x="2696965" y="4367334"/>
            <a:ext cx="860777" cy="987779"/>
          </a:xfrm>
          <a:prstGeom prst="rect">
            <a:avLst/>
          </a:prstGeom>
        </p:spPr>
      </p:pic>
      <p:pic>
        <p:nvPicPr>
          <p:cNvPr id="4" name="Picture 3"/>
          <p:cNvPicPr>
            <a:picLocks noChangeAspect="1"/>
          </p:cNvPicPr>
          <p:nvPr/>
        </p:nvPicPr>
        <p:blipFill rotWithShape="1">
          <a:blip r:embed="rId3"/>
          <a:srcRect l="22999" t="53136" r="66595" b="25874"/>
          <a:stretch/>
        </p:blipFill>
        <p:spPr>
          <a:xfrm>
            <a:off x="5134998" y="4367334"/>
            <a:ext cx="860777" cy="987779"/>
          </a:xfrm>
          <a:prstGeom prst="rect">
            <a:avLst/>
          </a:prstGeom>
        </p:spPr>
      </p:pic>
      <p:pic>
        <p:nvPicPr>
          <p:cNvPr id="16" name="Picture 15"/>
          <p:cNvPicPr>
            <a:picLocks noChangeAspect="1"/>
          </p:cNvPicPr>
          <p:nvPr/>
        </p:nvPicPr>
        <p:blipFill rotWithShape="1">
          <a:blip r:embed="rId3"/>
          <a:srcRect l="22999" t="53136" r="66595" b="25874"/>
          <a:stretch/>
        </p:blipFill>
        <p:spPr>
          <a:xfrm>
            <a:off x="3900089" y="4437029"/>
            <a:ext cx="860777" cy="987779"/>
          </a:xfrm>
          <a:prstGeom prst="rect">
            <a:avLst/>
          </a:prstGeom>
        </p:spPr>
      </p:pic>
      <p:cxnSp>
        <p:nvCxnSpPr>
          <p:cNvPr id="19" name="Straight Arrow Connector 18"/>
          <p:cNvCxnSpPr/>
          <p:nvPr/>
        </p:nvCxnSpPr>
        <p:spPr>
          <a:xfrm>
            <a:off x="5935039" y="1419632"/>
            <a:ext cx="0" cy="59505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flipV="1">
            <a:off x="6132181"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V="1">
            <a:off x="6640181"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7444514" y="2912674"/>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V="1">
            <a:off x="4107839" y="2941389"/>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5414021" y="2941389"/>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4660580" y="2955417"/>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V="1">
            <a:off x="3557742" y="2955417"/>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flipV="1">
            <a:off x="2828222" y="2912674"/>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flipV="1">
            <a:off x="1368569"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107622" y="1560487"/>
            <a:ext cx="0" cy="533024"/>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3780452"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2743346"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995457"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a:off x="7303816"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sp>
        <p:nvSpPr>
          <p:cNvPr id="46" name="Down Arrow 45"/>
          <p:cNvSpPr/>
          <p:nvPr/>
        </p:nvSpPr>
        <p:spPr>
          <a:xfrm>
            <a:off x="4162454" y="3753358"/>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9" name="TextBox 38"/>
          <p:cNvSpPr txBox="1"/>
          <p:nvPr/>
        </p:nvSpPr>
        <p:spPr>
          <a:xfrm>
            <a:off x="1088794" y="5424808"/>
            <a:ext cx="7143602" cy="461665"/>
          </a:xfrm>
          <a:prstGeom prst="rect">
            <a:avLst/>
          </a:prstGeom>
          <a:noFill/>
        </p:spPr>
        <p:txBody>
          <a:bodyPr wrap="none" rtlCol="0">
            <a:spAutoFit/>
          </a:bodyPr>
          <a:lstStyle/>
          <a:p>
            <a:pPr algn="ctr"/>
            <a:r>
              <a:rPr lang="en-US" sz="2400" dirty="0">
                <a:solidFill>
                  <a:srgbClr val="000000"/>
                </a:solidFill>
              </a:rPr>
              <a:t>isolate nucleosome-sized fragments and sequence ends</a:t>
            </a:r>
          </a:p>
        </p:txBody>
      </p:sp>
    </p:spTree>
    <p:extLst>
      <p:ext uri="{BB962C8B-B14F-4D97-AF65-F5344CB8AC3E}">
        <p14:creationId xmlns:p14="http://schemas.microsoft.com/office/powerpoint/2010/main" val="3524534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Determining nucleosome positions with MNase-</a:t>
            </a:r>
            <a:r>
              <a:rPr lang="en-US" dirty="0" err="1"/>
              <a:t>seq</a:t>
            </a:r>
            <a:endParaRPr lang="en-US" dirty="0"/>
          </a:p>
        </p:txBody>
      </p:sp>
      <p:grpSp>
        <p:nvGrpSpPr>
          <p:cNvPr id="6" name="Group 5"/>
          <p:cNvGrpSpPr/>
          <p:nvPr/>
        </p:nvGrpSpPr>
        <p:grpSpPr>
          <a:xfrm>
            <a:off x="457200" y="1369496"/>
            <a:ext cx="8271839" cy="2206777"/>
            <a:chOff x="482354" y="2690001"/>
            <a:chExt cx="8271839" cy="2206777"/>
          </a:xfrm>
        </p:grpSpPr>
        <p:pic>
          <p:nvPicPr>
            <p:cNvPr id="7" name="Picture 6"/>
            <p:cNvPicPr>
              <a:picLocks noChangeAspect="1"/>
            </p:cNvPicPr>
            <p:nvPr/>
          </p:nvPicPr>
          <p:blipFill rotWithShape="1">
            <a:blip r:embed="rId3"/>
            <a:srcRect b="65695"/>
            <a:stretch/>
          </p:blipFill>
          <p:spPr>
            <a:xfrm>
              <a:off x="482354" y="2880992"/>
              <a:ext cx="8271839" cy="1614430"/>
            </a:xfrm>
            <a:prstGeom prst="rect">
              <a:avLst/>
            </a:prstGeom>
          </p:spPr>
        </p:pic>
        <p:sp>
          <p:nvSpPr>
            <p:cNvPr id="8" name="Rectangle 7"/>
            <p:cNvSpPr/>
            <p:nvPr/>
          </p:nvSpPr>
          <p:spPr>
            <a:xfrm>
              <a:off x="3375218"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3772371" y="269000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292890" y="274013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858456" y="2823697"/>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018570" y="4060642"/>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4132993" y="3926950"/>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2579056" y="3976821"/>
              <a:ext cx="274320" cy="83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4"/>
          <a:stretch>
            <a:fillRect/>
          </a:stretch>
        </p:blipFill>
        <p:spPr>
          <a:xfrm>
            <a:off x="1368569" y="5765483"/>
            <a:ext cx="6718587" cy="955638"/>
          </a:xfrm>
          <a:prstGeom prst="rect">
            <a:avLst/>
          </a:prstGeom>
        </p:spPr>
      </p:pic>
      <p:pic>
        <p:nvPicPr>
          <p:cNvPr id="15" name="Picture 14"/>
          <p:cNvPicPr>
            <a:picLocks noChangeAspect="1"/>
          </p:cNvPicPr>
          <p:nvPr/>
        </p:nvPicPr>
        <p:blipFill rotWithShape="1">
          <a:blip r:embed="rId3"/>
          <a:srcRect l="22999" t="53136" r="66595" b="25874"/>
          <a:stretch/>
        </p:blipFill>
        <p:spPr>
          <a:xfrm>
            <a:off x="6132181" y="4571993"/>
            <a:ext cx="860777" cy="987779"/>
          </a:xfrm>
          <a:prstGeom prst="rect">
            <a:avLst/>
          </a:prstGeom>
        </p:spPr>
      </p:pic>
      <p:pic>
        <p:nvPicPr>
          <p:cNvPr id="17" name="Picture 16"/>
          <p:cNvPicPr>
            <a:picLocks noChangeAspect="1"/>
          </p:cNvPicPr>
          <p:nvPr/>
        </p:nvPicPr>
        <p:blipFill rotWithShape="1">
          <a:blip r:embed="rId3"/>
          <a:srcRect l="22999" t="53136" r="66595" b="25874"/>
          <a:stretch/>
        </p:blipFill>
        <p:spPr>
          <a:xfrm>
            <a:off x="2696965" y="4367334"/>
            <a:ext cx="860777" cy="987779"/>
          </a:xfrm>
          <a:prstGeom prst="rect">
            <a:avLst/>
          </a:prstGeom>
        </p:spPr>
      </p:pic>
      <p:pic>
        <p:nvPicPr>
          <p:cNvPr id="4" name="Picture 3"/>
          <p:cNvPicPr>
            <a:picLocks noChangeAspect="1"/>
          </p:cNvPicPr>
          <p:nvPr/>
        </p:nvPicPr>
        <p:blipFill rotWithShape="1">
          <a:blip r:embed="rId3"/>
          <a:srcRect l="22999" t="53136" r="66595" b="25874"/>
          <a:stretch/>
        </p:blipFill>
        <p:spPr>
          <a:xfrm>
            <a:off x="5134998" y="4367334"/>
            <a:ext cx="860777" cy="987779"/>
          </a:xfrm>
          <a:prstGeom prst="rect">
            <a:avLst/>
          </a:prstGeom>
        </p:spPr>
      </p:pic>
      <p:pic>
        <p:nvPicPr>
          <p:cNvPr id="16" name="Picture 15"/>
          <p:cNvPicPr>
            <a:picLocks noChangeAspect="1"/>
          </p:cNvPicPr>
          <p:nvPr/>
        </p:nvPicPr>
        <p:blipFill rotWithShape="1">
          <a:blip r:embed="rId3"/>
          <a:srcRect l="22999" t="53136" r="66595" b="25874"/>
          <a:stretch/>
        </p:blipFill>
        <p:spPr>
          <a:xfrm>
            <a:off x="3900089" y="4437029"/>
            <a:ext cx="860777" cy="987779"/>
          </a:xfrm>
          <a:prstGeom prst="rect">
            <a:avLst/>
          </a:prstGeom>
        </p:spPr>
      </p:pic>
      <p:cxnSp>
        <p:nvCxnSpPr>
          <p:cNvPr id="19" name="Straight Arrow Connector 18"/>
          <p:cNvCxnSpPr/>
          <p:nvPr/>
        </p:nvCxnSpPr>
        <p:spPr>
          <a:xfrm>
            <a:off x="5935039" y="1419632"/>
            <a:ext cx="0" cy="59505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flipV="1">
            <a:off x="6132181"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V="1">
            <a:off x="6640181"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V="1">
            <a:off x="7444514" y="2912674"/>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V="1">
            <a:off x="4107839" y="2941389"/>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5414021" y="2941389"/>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flipV="1">
            <a:off x="4660580" y="2955417"/>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V="1">
            <a:off x="3557742" y="2955417"/>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flipV="1">
            <a:off x="2828222" y="2912674"/>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flipV="1">
            <a:off x="1368569" y="2885028"/>
            <a:ext cx="0" cy="579778"/>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107622" y="1560487"/>
            <a:ext cx="0" cy="533024"/>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a:off x="3780452"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2743346"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995457"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a:off x="7303816" y="1503192"/>
            <a:ext cx="0" cy="590319"/>
          </a:xfrm>
          <a:prstGeom prst="straightConnector1">
            <a:avLst/>
          </a:prstGeom>
          <a:ln w="76200" cmpd="sng">
            <a:headEnd type="none"/>
            <a:tailEnd type="triangle"/>
          </a:ln>
        </p:spPr>
        <p:style>
          <a:lnRef idx="3">
            <a:schemeClr val="accent1"/>
          </a:lnRef>
          <a:fillRef idx="0">
            <a:schemeClr val="accent1"/>
          </a:fillRef>
          <a:effectRef idx="2">
            <a:schemeClr val="accent1"/>
          </a:effectRef>
          <a:fontRef idx="minor">
            <a:schemeClr val="tx1"/>
          </a:fontRef>
        </p:style>
      </p:cxnSp>
      <p:sp>
        <p:nvSpPr>
          <p:cNvPr id="46" name="Down Arrow 45"/>
          <p:cNvSpPr/>
          <p:nvPr/>
        </p:nvSpPr>
        <p:spPr>
          <a:xfrm>
            <a:off x="4162454" y="3753358"/>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47" name="Down Arrow 46"/>
          <p:cNvSpPr/>
          <p:nvPr/>
        </p:nvSpPr>
        <p:spPr>
          <a:xfrm>
            <a:off x="4162454" y="5559772"/>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48" name="TextBox 47"/>
          <p:cNvSpPr txBox="1"/>
          <p:nvPr/>
        </p:nvSpPr>
        <p:spPr>
          <a:xfrm>
            <a:off x="181731" y="4086733"/>
            <a:ext cx="2515234" cy="1815882"/>
          </a:xfrm>
          <a:prstGeom prst="rect">
            <a:avLst/>
          </a:prstGeom>
          <a:noFill/>
        </p:spPr>
        <p:txBody>
          <a:bodyPr wrap="square" rtlCol="0">
            <a:spAutoFit/>
          </a:bodyPr>
          <a:lstStyle/>
          <a:p>
            <a:r>
              <a:rPr lang="en-US" sz="2800" dirty="0">
                <a:solidFill>
                  <a:srgbClr val="376EAB"/>
                </a:solidFill>
              </a:rPr>
              <a:t>peaks are consistently-positioned nucleosomes</a:t>
            </a:r>
          </a:p>
        </p:txBody>
      </p:sp>
    </p:spTree>
    <p:extLst>
      <p:ext uri="{BB962C8B-B14F-4D97-AF65-F5344CB8AC3E}">
        <p14:creationId xmlns:p14="http://schemas.microsoft.com/office/powerpoint/2010/main" val="3524534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0" y="75269"/>
            <a:ext cx="9144000" cy="731349"/>
          </a:xfrm>
        </p:spPr>
        <p:txBody>
          <a:bodyPr>
            <a:normAutofit fontScale="90000"/>
          </a:bodyPr>
          <a:lstStyle/>
          <a:p>
            <a:pPr>
              <a:defRPr/>
            </a:pPr>
            <a:r>
              <a:rPr lang="en-US" sz="3600" dirty="0"/>
              <a:t>dsQTLs are associated with nucleosome positions</a:t>
            </a:r>
          </a:p>
        </p:txBody>
      </p:sp>
      <p:pic>
        <p:nvPicPr>
          <p:cNvPr id="389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292" b="55981"/>
          <a:stretch/>
        </p:blipFill>
        <p:spPr bwMode="auto">
          <a:xfrm>
            <a:off x="1168674" y="991045"/>
            <a:ext cx="6650612" cy="2342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8916" name="Rectangle 3"/>
          <p:cNvSpPr>
            <a:spLocks/>
          </p:cNvSpPr>
          <p:nvPr/>
        </p:nvSpPr>
        <p:spPr bwMode="auto">
          <a:xfrm>
            <a:off x="5988797" y="6533433"/>
            <a:ext cx="3178516" cy="324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Gaffney*, McVicker* </a:t>
            </a:r>
            <a:r>
              <a:rPr lang="en-US" dirty="0">
                <a:latin typeface="Myriad Pro It" charset="0"/>
                <a:ea typeface="ＭＳ Ｐゴシック" charset="0"/>
                <a:cs typeface="ＭＳ Ｐゴシック" charset="0"/>
                <a:sym typeface="Myriad Pro It" charset="0"/>
              </a:rPr>
              <a:t>et al</a:t>
            </a:r>
            <a:r>
              <a:rPr lang="en-US">
                <a:latin typeface="Myriad Pro" charset="0"/>
                <a:ea typeface="ＭＳ Ｐゴシック" charset="0"/>
                <a:cs typeface="ＭＳ Ｐゴシック" charset="0"/>
                <a:sym typeface="Myriad Pro" charset="0"/>
              </a:rPr>
              <a:t>. </a:t>
            </a:r>
            <a:r>
              <a:rPr lang="en-US" dirty="0">
                <a:latin typeface="Myriad Pro" charset="0"/>
                <a:ea typeface="ＭＳ Ｐゴシック" charset="0"/>
                <a:cs typeface="ＭＳ Ｐゴシック" charset="0"/>
                <a:sym typeface="Myriad Pro" charset="0"/>
              </a:rPr>
              <a:t>2012</a:t>
            </a:r>
          </a:p>
        </p:txBody>
      </p:sp>
      <p:sp>
        <p:nvSpPr>
          <p:cNvPr id="2" name="TextBox 1"/>
          <p:cNvSpPr txBox="1"/>
          <p:nvPr/>
        </p:nvSpPr>
        <p:spPr>
          <a:xfrm rot="16200000">
            <a:off x="-877" y="1736014"/>
            <a:ext cx="2732840" cy="461665"/>
          </a:xfrm>
          <a:prstGeom prst="rect">
            <a:avLst/>
          </a:prstGeom>
          <a:solidFill>
            <a:srgbClr val="FFFFFF"/>
          </a:solidFill>
        </p:spPr>
        <p:txBody>
          <a:bodyPr wrap="none" rtlCol="0">
            <a:spAutoFit/>
          </a:bodyPr>
          <a:lstStyle/>
          <a:p>
            <a:r>
              <a:rPr lang="en-US" sz="2400" dirty="0"/>
              <a:t>DNase reads (FPKM)</a:t>
            </a:r>
          </a:p>
        </p:txBody>
      </p:sp>
      <p:sp>
        <p:nvSpPr>
          <p:cNvPr id="12" name="Rectangle 11"/>
          <p:cNvSpPr/>
          <p:nvPr/>
        </p:nvSpPr>
        <p:spPr>
          <a:xfrm>
            <a:off x="2159576" y="3521096"/>
            <a:ext cx="2407438" cy="270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18222" y="3430901"/>
            <a:ext cx="5897568" cy="270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848028" y="909725"/>
            <a:ext cx="6127300" cy="270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117452" y="1045153"/>
            <a:ext cx="2318299" cy="954107"/>
          </a:xfrm>
          <a:prstGeom prst="rect">
            <a:avLst/>
          </a:prstGeom>
          <a:solidFill>
            <a:srgbClr val="FFFFFF"/>
          </a:solidFill>
          <a:ln>
            <a:solidFill>
              <a:srgbClr val="000000"/>
            </a:solidFill>
          </a:ln>
        </p:spPr>
        <p:txBody>
          <a:bodyPr wrap="square" rtlCol="0">
            <a:spAutoFit/>
          </a:bodyPr>
          <a:lstStyle/>
          <a:p>
            <a:r>
              <a:rPr lang="en-US" sz="2800" b="1" dirty="0"/>
              <a:t>DNase I sensitivity</a:t>
            </a:r>
          </a:p>
        </p:txBody>
      </p:sp>
      <p:sp>
        <p:nvSpPr>
          <p:cNvPr id="18" name="Rectangle 17"/>
          <p:cNvSpPr/>
          <p:nvPr/>
        </p:nvSpPr>
        <p:spPr>
          <a:xfrm>
            <a:off x="5195979" y="1045152"/>
            <a:ext cx="2779349" cy="8082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900805" y="1079501"/>
            <a:ext cx="2044149" cy="830997"/>
          </a:xfrm>
          <a:prstGeom prst="rect">
            <a:avLst/>
          </a:prstGeom>
          <a:noFill/>
        </p:spPr>
        <p:txBody>
          <a:bodyPr wrap="none" rtlCol="0">
            <a:spAutoFit/>
          </a:bodyPr>
          <a:lstStyle/>
          <a:p>
            <a:r>
              <a:rPr lang="en-US" sz="2400" dirty="0">
                <a:solidFill>
                  <a:srgbClr val="881A86"/>
                </a:solidFill>
              </a:rPr>
              <a:t>homozygous </a:t>
            </a:r>
          </a:p>
          <a:p>
            <a:r>
              <a:rPr lang="en-US" sz="2400" dirty="0">
                <a:solidFill>
                  <a:srgbClr val="881A86"/>
                </a:solidFill>
              </a:rPr>
              <a:t>high sensitivity</a:t>
            </a:r>
          </a:p>
        </p:txBody>
      </p:sp>
      <p:sp>
        <p:nvSpPr>
          <p:cNvPr id="15" name="TextBox 14"/>
          <p:cNvSpPr txBox="1"/>
          <p:nvPr/>
        </p:nvSpPr>
        <p:spPr>
          <a:xfrm>
            <a:off x="5318976" y="2145854"/>
            <a:ext cx="1956936" cy="830997"/>
          </a:xfrm>
          <a:prstGeom prst="rect">
            <a:avLst/>
          </a:prstGeom>
          <a:noFill/>
        </p:spPr>
        <p:txBody>
          <a:bodyPr wrap="none" rtlCol="0">
            <a:spAutoFit/>
          </a:bodyPr>
          <a:lstStyle/>
          <a:p>
            <a:r>
              <a:rPr lang="en-US" sz="2400" dirty="0">
                <a:solidFill>
                  <a:srgbClr val="416AB5"/>
                </a:solidFill>
              </a:rPr>
              <a:t>homozygous </a:t>
            </a:r>
          </a:p>
          <a:p>
            <a:r>
              <a:rPr lang="en-US" sz="2400" dirty="0">
                <a:solidFill>
                  <a:srgbClr val="416AB5"/>
                </a:solidFill>
              </a:rPr>
              <a:t>low sensitivity</a:t>
            </a:r>
          </a:p>
        </p:txBody>
      </p:sp>
      <p:sp>
        <p:nvSpPr>
          <p:cNvPr id="17" name="TextBox 16"/>
          <p:cNvSpPr txBox="1"/>
          <p:nvPr/>
        </p:nvSpPr>
        <p:spPr>
          <a:xfrm>
            <a:off x="5216769" y="1841287"/>
            <a:ext cx="1875483" cy="461665"/>
          </a:xfrm>
          <a:prstGeom prst="rect">
            <a:avLst/>
          </a:prstGeom>
          <a:noFill/>
        </p:spPr>
        <p:txBody>
          <a:bodyPr wrap="none" rtlCol="0">
            <a:spAutoFit/>
          </a:bodyPr>
          <a:lstStyle/>
          <a:p>
            <a:r>
              <a:rPr lang="en-US" sz="2400" dirty="0">
                <a:solidFill>
                  <a:srgbClr val="EF8525"/>
                </a:solidFill>
              </a:rPr>
              <a:t>heterozygous</a:t>
            </a:r>
          </a:p>
        </p:txBody>
      </p:sp>
      <p:sp>
        <p:nvSpPr>
          <p:cNvPr id="10" name="TextBox 9"/>
          <p:cNvSpPr txBox="1"/>
          <p:nvPr/>
        </p:nvSpPr>
        <p:spPr>
          <a:xfrm>
            <a:off x="1848028" y="3411984"/>
            <a:ext cx="783162" cy="400110"/>
          </a:xfrm>
          <a:prstGeom prst="rect">
            <a:avLst/>
          </a:prstGeom>
          <a:solidFill>
            <a:srgbClr val="FFFFFF"/>
          </a:solidFill>
        </p:spPr>
        <p:txBody>
          <a:bodyPr wrap="none" rtlCol="0">
            <a:spAutoFit/>
          </a:bodyPr>
          <a:lstStyle/>
          <a:p>
            <a:r>
              <a:rPr lang="en-US" sz="2000" dirty="0"/>
              <a:t>-1000</a:t>
            </a:r>
          </a:p>
        </p:txBody>
      </p:sp>
      <p:sp>
        <p:nvSpPr>
          <p:cNvPr id="19" name="TextBox 18"/>
          <p:cNvSpPr txBox="1"/>
          <p:nvPr/>
        </p:nvSpPr>
        <p:spPr>
          <a:xfrm>
            <a:off x="2085754" y="3739997"/>
            <a:ext cx="5728401" cy="461665"/>
          </a:xfrm>
          <a:prstGeom prst="rect">
            <a:avLst/>
          </a:prstGeom>
          <a:solidFill>
            <a:srgbClr val="FFFFFF"/>
          </a:solidFill>
        </p:spPr>
        <p:txBody>
          <a:bodyPr wrap="none" rtlCol="0">
            <a:spAutoFit/>
          </a:bodyPr>
          <a:lstStyle/>
          <a:p>
            <a:r>
              <a:rPr lang="en-US" sz="2400" dirty="0"/>
              <a:t>Distance from midpoint of sensitive site (bp)</a:t>
            </a:r>
          </a:p>
        </p:txBody>
      </p:sp>
      <p:sp>
        <p:nvSpPr>
          <p:cNvPr id="20" name="TextBox 19"/>
          <p:cNvSpPr txBox="1"/>
          <p:nvPr/>
        </p:nvSpPr>
        <p:spPr>
          <a:xfrm>
            <a:off x="7275912" y="3411984"/>
            <a:ext cx="832379" cy="400110"/>
          </a:xfrm>
          <a:prstGeom prst="rect">
            <a:avLst/>
          </a:prstGeom>
          <a:solidFill>
            <a:srgbClr val="FFFFFF"/>
          </a:solidFill>
        </p:spPr>
        <p:txBody>
          <a:bodyPr wrap="none" rtlCol="0">
            <a:spAutoFit/>
          </a:bodyPr>
          <a:lstStyle/>
          <a:p>
            <a:r>
              <a:rPr lang="en-US" sz="2000" dirty="0"/>
              <a:t>+1000</a:t>
            </a:r>
          </a:p>
        </p:txBody>
      </p:sp>
      <p:sp>
        <p:nvSpPr>
          <p:cNvPr id="21" name="TextBox 20"/>
          <p:cNvSpPr txBox="1"/>
          <p:nvPr/>
        </p:nvSpPr>
        <p:spPr>
          <a:xfrm>
            <a:off x="6055458" y="3411984"/>
            <a:ext cx="702386" cy="400110"/>
          </a:xfrm>
          <a:prstGeom prst="rect">
            <a:avLst/>
          </a:prstGeom>
          <a:solidFill>
            <a:srgbClr val="FFFFFF"/>
          </a:solidFill>
        </p:spPr>
        <p:txBody>
          <a:bodyPr wrap="none" rtlCol="0">
            <a:spAutoFit/>
          </a:bodyPr>
          <a:lstStyle/>
          <a:p>
            <a:r>
              <a:rPr lang="en-US" sz="2000" dirty="0"/>
              <a:t>+500</a:t>
            </a:r>
          </a:p>
        </p:txBody>
      </p:sp>
      <p:sp>
        <p:nvSpPr>
          <p:cNvPr id="22" name="TextBox 21"/>
          <p:cNvSpPr txBox="1"/>
          <p:nvPr/>
        </p:nvSpPr>
        <p:spPr>
          <a:xfrm>
            <a:off x="3217494" y="3411984"/>
            <a:ext cx="653169" cy="400110"/>
          </a:xfrm>
          <a:prstGeom prst="rect">
            <a:avLst/>
          </a:prstGeom>
          <a:solidFill>
            <a:srgbClr val="FFFFFF"/>
          </a:solidFill>
        </p:spPr>
        <p:txBody>
          <a:bodyPr wrap="none" rtlCol="0">
            <a:spAutoFit/>
          </a:bodyPr>
          <a:lstStyle/>
          <a:p>
            <a:r>
              <a:rPr lang="en-US" sz="2000" dirty="0"/>
              <a:t>-500</a:t>
            </a:r>
          </a:p>
        </p:txBody>
      </p:sp>
      <p:sp>
        <p:nvSpPr>
          <p:cNvPr id="23" name="TextBox 22"/>
          <p:cNvSpPr txBox="1"/>
          <p:nvPr/>
        </p:nvSpPr>
        <p:spPr>
          <a:xfrm>
            <a:off x="4813537" y="3411984"/>
            <a:ext cx="314659" cy="400110"/>
          </a:xfrm>
          <a:prstGeom prst="rect">
            <a:avLst/>
          </a:prstGeom>
          <a:solidFill>
            <a:srgbClr val="FFFFFF"/>
          </a:solidFill>
        </p:spPr>
        <p:txBody>
          <a:bodyPr wrap="none" rtlCol="0">
            <a:spAutoFit/>
          </a:bodyPr>
          <a:lstStyle/>
          <a:p>
            <a:r>
              <a:rPr lang="en-US" sz="2000" dirty="0"/>
              <a:t>0</a:t>
            </a:r>
          </a:p>
        </p:txBody>
      </p:sp>
    </p:spTree>
    <p:extLst>
      <p:ext uri="{BB962C8B-B14F-4D97-AF65-F5344CB8AC3E}">
        <p14:creationId xmlns:p14="http://schemas.microsoft.com/office/powerpoint/2010/main" val="2696361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0" y="75269"/>
            <a:ext cx="9144000" cy="731349"/>
          </a:xfrm>
        </p:spPr>
        <p:txBody>
          <a:bodyPr>
            <a:normAutofit fontScale="90000"/>
          </a:bodyPr>
          <a:lstStyle/>
          <a:p>
            <a:pPr>
              <a:defRPr/>
            </a:pPr>
            <a:r>
              <a:rPr lang="en-US" sz="3600" dirty="0"/>
              <a:t>dsQTLs are associated with nucleosome positions</a:t>
            </a:r>
          </a:p>
        </p:txBody>
      </p:sp>
      <p:pic>
        <p:nvPicPr>
          <p:cNvPr id="389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292"/>
          <a:stretch/>
        </p:blipFill>
        <p:spPr bwMode="auto">
          <a:xfrm>
            <a:off x="1168674" y="991045"/>
            <a:ext cx="6650612" cy="5320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 name="TextBox 1"/>
          <p:cNvSpPr txBox="1"/>
          <p:nvPr/>
        </p:nvSpPr>
        <p:spPr>
          <a:xfrm rot="16200000">
            <a:off x="-877" y="1736014"/>
            <a:ext cx="2732840" cy="461665"/>
          </a:xfrm>
          <a:prstGeom prst="rect">
            <a:avLst/>
          </a:prstGeom>
          <a:solidFill>
            <a:srgbClr val="FFFFFF"/>
          </a:solidFill>
        </p:spPr>
        <p:txBody>
          <a:bodyPr wrap="none" rtlCol="0">
            <a:spAutoFit/>
          </a:bodyPr>
          <a:lstStyle/>
          <a:p>
            <a:r>
              <a:rPr lang="en-US" sz="2400" dirty="0"/>
              <a:t>DNase reads (FPKM)</a:t>
            </a:r>
          </a:p>
        </p:txBody>
      </p:sp>
      <p:sp>
        <p:nvSpPr>
          <p:cNvPr id="9" name="TextBox 8"/>
          <p:cNvSpPr txBox="1"/>
          <p:nvPr/>
        </p:nvSpPr>
        <p:spPr>
          <a:xfrm rot="16200000">
            <a:off x="-3806" y="4452046"/>
            <a:ext cx="2806628" cy="461665"/>
          </a:xfrm>
          <a:prstGeom prst="rect">
            <a:avLst/>
          </a:prstGeom>
          <a:solidFill>
            <a:srgbClr val="FFFFFF"/>
          </a:solidFill>
        </p:spPr>
        <p:txBody>
          <a:bodyPr wrap="none" rtlCol="0">
            <a:spAutoFit/>
          </a:bodyPr>
          <a:lstStyle/>
          <a:p>
            <a:r>
              <a:rPr lang="en-US" sz="2400" dirty="0"/>
              <a:t>MNase reads (FPKM)</a:t>
            </a:r>
          </a:p>
        </p:txBody>
      </p:sp>
      <p:sp>
        <p:nvSpPr>
          <p:cNvPr id="10" name="TextBox 9"/>
          <p:cNvSpPr txBox="1"/>
          <p:nvPr/>
        </p:nvSpPr>
        <p:spPr>
          <a:xfrm>
            <a:off x="1848028" y="5745609"/>
            <a:ext cx="783162" cy="400110"/>
          </a:xfrm>
          <a:prstGeom prst="rect">
            <a:avLst/>
          </a:prstGeom>
          <a:solidFill>
            <a:srgbClr val="FFFFFF"/>
          </a:solidFill>
        </p:spPr>
        <p:txBody>
          <a:bodyPr wrap="none" rtlCol="0">
            <a:spAutoFit/>
          </a:bodyPr>
          <a:lstStyle/>
          <a:p>
            <a:r>
              <a:rPr lang="en-US" sz="2000" dirty="0"/>
              <a:t>-1000</a:t>
            </a:r>
          </a:p>
        </p:txBody>
      </p:sp>
      <p:sp>
        <p:nvSpPr>
          <p:cNvPr id="12" name="Rectangle 11"/>
          <p:cNvSpPr/>
          <p:nvPr/>
        </p:nvSpPr>
        <p:spPr>
          <a:xfrm>
            <a:off x="2159576" y="3600471"/>
            <a:ext cx="2407438" cy="270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018222" y="3430901"/>
            <a:ext cx="5897568" cy="270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848028" y="909725"/>
            <a:ext cx="6127300" cy="270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117452" y="1045153"/>
            <a:ext cx="2318299" cy="954107"/>
          </a:xfrm>
          <a:prstGeom prst="rect">
            <a:avLst/>
          </a:prstGeom>
          <a:solidFill>
            <a:srgbClr val="FFFFFF"/>
          </a:solidFill>
          <a:ln>
            <a:solidFill>
              <a:srgbClr val="000000"/>
            </a:solidFill>
          </a:ln>
        </p:spPr>
        <p:txBody>
          <a:bodyPr wrap="square" rtlCol="0">
            <a:spAutoFit/>
          </a:bodyPr>
          <a:lstStyle/>
          <a:p>
            <a:r>
              <a:rPr lang="en-US" sz="2800" b="1" dirty="0"/>
              <a:t>DNase I sensitivity</a:t>
            </a:r>
          </a:p>
        </p:txBody>
      </p:sp>
      <p:sp>
        <p:nvSpPr>
          <p:cNvPr id="18" name="Rectangle 17"/>
          <p:cNvSpPr/>
          <p:nvPr/>
        </p:nvSpPr>
        <p:spPr>
          <a:xfrm>
            <a:off x="5195979" y="1045152"/>
            <a:ext cx="2779349" cy="8082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900805" y="1079501"/>
            <a:ext cx="2044149" cy="830997"/>
          </a:xfrm>
          <a:prstGeom prst="rect">
            <a:avLst/>
          </a:prstGeom>
          <a:noFill/>
        </p:spPr>
        <p:txBody>
          <a:bodyPr wrap="none" rtlCol="0">
            <a:spAutoFit/>
          </a:bodyPr>
          <a:lstStyle/>
          <a:p>
            <a:r>
              <a:rPr lang="en-US" sz="2400" dirty="0">
                <a:solidFill>
                  <a:srgbClr val="881A86"/>
                </a:solidFill>
              </a:rPr>
              <a:t>homozygous </a:t>
            </a:r>
          </a:p>
          <a:p>
            <a:r>
              <a:rPr lang="en-US" sz="2400" dirty="0">
                <a:solidFill>
                  <a:srgbClr val="881A86"/>
                </a:solidFill>
              </a:rPr>
              <a:t>high sensitivity</a:t>
            </a:r>
          </a:p>
        </p:txBody>
      </p:sp>
      <p:sp>
        <p:nvSpPr>
          <p:cNvPr id="15" name="TextBox 14"/>
          <p:cNvSpPr txBox="1"/>
          <p:nvPr/>
        </p:nvSpPr>
        <p:spPr>
          <a:xfrm>
            <a:off x="5318976" y="2145854"/>
            <a:ext cx="1956936" cy="830997"/>
          </a:xfrm>
          <a:prstGeom prst="rect">
            <a:avLst/>
          </a:prstGeom>
          <a:noFill/>
        </p:spPr>
        <p:txBody>
          <a:bodyPr wrap="none" rtlCol="0">
            <a:spAutoFit/>
          </a:bodyPr>
          <a:lstStyle/>
          <a:p>
            <a:r>
              <a:rPr lang="en-US" sz="2400" dirty="0">
                <a:solidFill>
                  <a:srgbClr val="416AB5"/>
                </a:solidFill>
              </a:rPr>
              <a:t>homozygous </a:t>
            </a:r>
          </a:p>
          <a:p>
            <a:r>
              <a:rPr lang="en-US" sz="2400" dirty="0">
                <a:solidFill>
                  <a:srgbClr val="416AB5"/>
                </a:solidFill>
              </a:rPr>
              <a:t>low sensitivity</a:t>
            </a:r>
          </a:p>
        </p:txBody>
      </p:sp>
      <p:sp>
        <p:nvSpPr>
          <p:cNvPr id="17" name="TextBox 16"/>
          <p:cNvSpPr txBox="1"/>
          <p:nvPr/>
        </p:nvSpPr>
        <p:spPr>
          <a:xfrm>
            <a:off x="5216769" y="1841287"/>
            <a:ext cx="1875483" cy="461665"/>
          </a:xfrm>
          <a:prstGeom prst="rect">
            <a:avLst/>
          </a:prstGeom>
          <a:noFill/>
        </p:spPr>
        <p:txBody>
          <a:bodyPr wrap="none" rtlCol="0">
            <a:spAutoFit/>
          </a:bodyPr>
          <a:lstStyle/>
          <a:p>
            <a:r>
              <a:rPr lang="en-US" sz="2400" dirty="0">
                <a:solidFill>
                  <a:srgbClr val="EF8525"/>
                </a:solidFill>
              </a:rPr>
              <a:t>heterozygous</a:t>
            </a:r>
          </a:p>
        </p:txBody>
      </p:sp>
      <p:sp>
        <p:nvSpPr>
          <p:cNvPr id="19" name="TextBox 18"/>
          <p:cNvSpPr txBox="1"/>
          <p:nvPr/>
        </p:nvSpPr>
        <p:spPr>
          <a:xfrm>
            <a:off x="2085754" y="6073622"/>
            <a:ext cx="5728401" cy="461665"/>
          </a:xfrm>
          <a:prstGeom prst="rect">
            <a:avLst/>
          </a:prstGeom>
          <a:solidFill>
            <a:srgbClr val="FFFFFF"/>
          </a:solidFill>
        </p:spPr>
        <p:txBody>
          <a:bodyPr wrap="none" rtlCol="0">
            <a:spAutoFit/>
          </a:bodyPr>
          <a:lstStyle/>
          <a:p>
            <a:r>
              <a:rPr lang="en-US" sz="2400" dirty="0"/>
              <a:t>Distance from midpoint of sensitive site (bp)</a:t>
            </a:r>
          </a:p>
        </p:txBody>
      </p:sp>
      <p:sp>
        <p:nvSpPr>
          <p:cNvPr id="20" name="TextBox 19"/>
          <p:cNvSpPr txBox="1"/>
          <p:nvPr/>
        </p:nvSpPr>
        <p:spPr>
          <a:xfrm>
            <a:off x="7275912" y="5745609"/>
            <a:ext cx="832379" cy="400110"/>
          </a:xfrm>
          <a:prstGeom prst="rect">
            <a:avLst/>
          </a:prstGeom>
          <a:solidFill>
            <a:srgbClr val="FFFFFF"/>
          </a:solidFill>
        </p:spPr>
        <p:txBody>
          <a:bodyPr wrap="none" rtlCol="0">
            <a:spAutoFit/>
          </a:bodyPr>
          <a:lstStyle/>
          <a:p>
            <a:r>
              <a:rPr lang="en-US" sz="2000" dirty="0"/>
              <a:t>+1000</a:t>
            </a:r>
          </a:p>
        </p:txBody>
      </p:sp>
      <p:sp>
        <p:nvSpPr>
          <p:cNvPr id="21" name="TextBox 20"/>
          <p:cNvSpPr txBox="1"/>
          <p:nvPr/>
        </p:nvSpPr>
        <p:spPr>
          <a:xfrm>
            <a:off x="6055458" y="5745609"/>
            <a:ext cx="702386" cy="400110"/>
          </a:xfrm>
          <a:prstGeom prst="rect">
            <a:avLst/>
          </a:prstGeom>
          <a:solidFill>
            <a:srgbClr val="FFFFFF"/>
          </a:solidFill>
        </p:spPr>
        <p:txBody>
          <a:bodyPr wrap="none" rtlCol="0">
            <a:spAutoFit/>
          </a:bodyPr>
          <a:lstStyle/>
          <a:p>
            <a:r>
              <a:rPr lang="en-US" sz="2000" dirty="0"/>
              <a:t>+500</a:t>
            </a:r>
          </a:p>
        </p:txBody>
      </p:sp>
      <p:sp>
        <p:nvSpPr>
          <p:cNvPr id="22" name="TextBox 21"/>
          <p:cNvSpPr txBox="1"/>
          <p:nvPr/>
        </p:nvSpPr>
        <p:spPr>
          <a:xfrm>
            <a:off x="3217494" y="5745609"/>
            <a:ext cx="653169" cy="400110"/>
          </a:xfrm>
          <a:prstGeom prst="rect">
            <a:avLst/>
          </a:prstGeom>
          <a:solidFill>
            <a:srgbClr val="FFFFFF"/>
          </a:solidFill>
        </p:spPr>
        <p:txBody>
          <a:bodyPr wrap="none" rtlCol="0">
            <a:spAutoFit/>
          </a:bodyPr>
          <a:lstStyle/>
          <a:p>
            <a:r>
              <a:rPr lang="en-US" sz="2000" dirty="0"/>
              <a:t>-500</a:t>
            </a:r>
          </a:p>
        </p:txBody>
      </p:sp>
      <p:sp>
        <p:nvSpPr>
          <p:cNvPr id="23" name="TextBox 22"/>
          <p:cNvSpPr txBox="1"/>
          <p:nvPr/>
        </p:nvSpPr>
        <p:spPr>
          <a:xfrm>
            <a:off x="4813537" y="5745609"/>
            <a:ext cx="314659" cy="400110"/>
          </a:xfrm>
          <a:prstGeom prst="rect">
            <a:avLst/>
          </a:prstGeom>
          <a:solidFill>
            <a:srgbClr val="FFFFFF"/>
          </a:solidFill>
        </p:spPr>
        <p:txBody>
          <a:bodyPr wrap="none" rtlCol="0">
            <a:spAutoFit/>
          </a:bodyPr>
          <a:lstStyle/>
          <a:p>
            <a:r>
              <a:rPr lang="en-US" sz="2000" dirty="0"/>
              <a:t>0</a:t>
            </a:r>
          </a:p>
        </p:txBody>
      </p:sp>
      <p:pic>
        <p:nvPicPr>
          <p:cNvPr id="24" name="Picture 23"/>
          <p:cNvPicPr>
            <a:picLocks noChangeAspect="1"/>
          </p:cNvPicPr>
          <p:nvPr/>
        </p:nvPicPr>
        <p:blipFill rotWithShape="1">
          <a:blip r:embed="rId4"/>
          <a:srcRect l="22999" t="53136" r="66595" b="25874"/>
          <a:stretch/>
        </p:blipFill>
        <p:spPr>
          <a:xfrm>
            <a:off x="4460390" y="5018401"/>
            <a:ext cx="340248" cy="390449"/>
          </a:xfrm>
          <a:prstGeom prst="rect">
            <a:avLst/>
          </a:prstGeom>
        </p:spPr>
      </p:pic>
      <p:pic>
        <p:nvPicPr>
          <p:cNvPr id="25" name="Picture 24"/>
          <p:cNvPicPr>
            <a:picLocks noChangeAspect="1"/>
          </p:cNvPicPr>
          <p:nvPr/>
        </p:nvPicPr>
        <p:blipFill rotWithShape="1">
          <a:blip r:embed="rId4"/>
          <a:srcRect l="22999" t="53136" r="66595" b="25874"/>
          <a:stretch/>
        </p:blipFill>
        <p:spPr>
          <a:xfrm>
            <a:off x="5180602" y="5018401"/>
            <a:ext cx="340248" cy="390449"/>
          </a:xfrm>
          <a:prstGeom prst="rect">
            <a:avLst/>
          </a:prstGeom>
        </p:spPr>
      </p:pic>
      <p:pic>
        <p:nvPicPr>
          <p:cNvPr id="26" name="Picture 25"/>
          <p:cNvPicPr>
            <a:picLocks noChangeAspect="1"/>
          </p:cNvPicPr>
          <p:nvPr/>
        </p:nvPicPr>
        <p:blipFill rotWithShape="1">
          <a:blip r:embed="rId4"/>
          <a:srcRect l="22999" t="53136" r="66595" b="25874"/>
          <a:stretch/>
        </p:blipFill>
        <p:spPr>
          <a:xfrm>
            <a:off x="5668830" y="5018401"/>
            <a:ext cx="340248" cy="390449"/>
          </a:xfrm>
          <a:prstGeom prst="rect">
            <a:avLst/>
          </a:prstGeom>
        </p:spPr>
      </p:pic>
      <p:pic>
        <p:nvPicPr>
          <p:cNvPr id="27" name="Picture 26"/>
          <p:cNvPicPr>
            <a:picLocks noChangeAspect="1"/>
          </p:cNvPicPr>
          <p:nvPr/>
        </p:nvPicPr>
        <p:blipFill rotWithShape="1">
          <a:blip r:embed="rId4"/>
          <a:srcRect l="22999" t="53136" r="66595" b="25874"/>
          <a:stretch/>
        </p:blipFill>
        <p:spPr>
          <a:xfrm>
            <a:off x="6150708" y="5018401"/>
            <a:ext cx="340248" cy="390449"/>
          </a:xfrm>
          <a:prstGeom prst="rect">
            <a:avLst/>
          </a:prstGeom>
        </p:spPr>
      </p:pic>
      <p:pic>
        <p:nvPicPr>
          <p:cNvPr id="28" name="Picture 27"/>
          <p:cNvPicPr>
            <a:picLocks noChangeAspect="1"/>
          </p:cNvPicPr>
          <p:nvPr/>
        </p:nvPicPr>
        <p:blipFill rotWithShape="1">
          <a:blip r:embed="rId4"/>
          <a:srcRect l="22999" t="53136" r="66595" b="25874"/>
          <a:stretch/>
        </p:blipFill>
        <p:spPr>
          <a:xfrm>
            <a:off x="6635345" y="5018401"/>
            <a:ext cx="340248" cy="390449"/>
          </a:xfrm>
          <a:prstGeom prst="rect">
            <a:avLst/>
          </a:prstGeom>
        </p:spPr>
      </p:pic>
      <p:pic>
        <p:nvPicPr>
          <p:cNvPr id="29" name="Picture 28"/>
          <p:cNvPicPr>
            <a:picLocks noChangeAspect="1"/>
          </p:cNvPicPr>
          <p:nvPr/>
        </p:nvPicPr>
        <p:blipFill rotWithShape="1">
          <a:blip r:embed="rId4"/>
          <a:srcRect l="22999" t="53136" r="66595" b="25874"/>
          <a:stretch/>
        </p:blipFill>
        <p:spPr>
          <a:xfrm>
            <a:off x="7139877" y="5018401"/>
            <a:ext cx="340248" cy="390449"/>
          </a:xfrm>
          <a:prstGeom prst="rect">
            <a:avLst/>
          </a:prstGeom>
        </p:spPr>
      </p:pic>
      <p:pic>
        <p:nvPicPr>
          <p:cNvPr id="30" name="Picture 29"/>
          <p:cNvPicPr>
            <a:picLocks noChangeAspect="1"/>
          </p:cNvPicPr>
          <p:nvPr/>
        </p:nvPicPr>
        <p:blipFill rotWithShape="1">
          <a:blip r:embed="rId4"/>
          <a:srcRect l="22999" t="53136" r="66595" b="25874"/>
          <a:stretch/>
        </p:blipFill>
        <p:spPr>
          <a:xfrm>
            <a:off x="3934163" y="5018401"/>
            <a:ext cx="340248" cy="390449"/>
          </a:xfrm>
          <a:prstGeom prst="rect">
            <a:avLst/>
          </a:prstGeom>
        </p:spPr>
      </p:pic>
      <p:pic>
        <p:nvPicPr>
          <p:cNvPr id="31" name="Picture 30"/>
          <p:cNvPicPr>
            <a:picLocks noChangeAspect="1"/>
          </p:cNvPicPr>
          <p:nvPr/>
        </p:nvPicPr>
        <p:blipFill rotWithShape="1">
          <a:blip r:embed="rId4"/>
          <a:srcRect l="22999" t="53136" r="66595" b="25874"/>
          <a:stretch/>
        </p:blipFill>
        <p:spPr>
          <a:xfrm>
            <a:off x="3457913" y="5018401"/>
            <a:ext cx="340248" cy="390449"/>
          </a:xfrm>
          <a:prstGeom prst="rect">
            <a:avLst/>
          </a:prstGeom>
        </p:spPr>
      </p:pic>
      <p:pic>
        <p:nvPicPr>
          <p:cNvPr id="32" name="Picture 31"/>
          <p:cNvPicPr>
            <a:picLocks noChangeAspect="1"/>
          </p:cNvPicPr>
          <p:nvPr/>
        </p:nvPicPr>
        <p:blipFill rotWithShape="1">
          <a:blip r:embed="rId4"/>
          <a:srcRect l="22999" t="53136" r="66595" b="25874"/>
          <a:stretch/>
        </p:blipFill>
        <p:spPr>
          <a:xfrm>
            <a:off x="2983870" y="5018401"/>
            <a:ext cx="340248" cy="390449"/>
          </a:xfrm>
          <a:prstGeom prst="rect">
            <a:avLst/>
          </a:prstGeom>
        </p:spPr>
      </p:pic>
      <p:pic>
        <p:nvPicPr>
          <p:cNvPr id="33" name="Picture 32"/>
          <p:cNvPicPr>
            <a:picLocks noChangeAspect="1"/>
          </p:cNvPicPr>
          <p:nvPr/>
        </p:nvPicPr>
        <p:blipFill rotWithShape="1">
          <a:blip r:embed="rId4"/>
          <a:srcRect l="22999" t="53136" r="66595" b="25874"/>
          <a:stretch/>
        </p:blipFill>
        <p:spPr>
          <a:xfrm>
            <a:off x="2476941" y="5018401"/>
            <a:ext cx="340248" cy="390449"/>
          </a:xfrm>
          <a:prstGeom prst="rect">
            <a:avLst/>
          </a:prstGeom>
        </p:spPr>
      </p:pic>
      <p:sp>
        <p:nvSpPr>
          <p:cNvPr id="7" name="TextBox 6"/>
          <p:cNvSpPr txBox="1"/>
          <p:nvPr/>
        </p:nvSpPr>
        <p:spPr>
          <a:xfrm>
            <a:off x="2022202" y="3240388"/>
            <a:ext cx="3439402" cy="523220"/>
          </a:xfrm>
          <a:prstGeom prst="rect">
            <a:avLst/>
          </a:prstGeom>
          <a:solidFill>
            <a:srgbClr val="FFFFFF"/>
          </a:solidFill>
          <a:ln>
            <a:solidFill>
              <a:srgbClr val="000000"/>
            </a:solidFill>
          </a:ln>
        </p:spPr>
        <p:txBody>
          <a:bodyPr wrap="square" rtlCol="0">
            <a:spAutoFit/>
          </a:bodyPr>
          <a:lstStyle/>
          <a:p>
            <a:r>
              <a:rPr lang="en-US" sz="2800" b="1" dirty="0"/>
              <a:t>nucleosome positions</a:t>
            </a:r>
          </a:p>
        </p:txBody>
      </p:sp>
      <p:sp>
        <p:nvSpPr>
          <p:cNvPr id="34" name="Rectangle 3"/>
          <p:cNvSpPr>
            <a:spLocks/>
          </p:cNvSpPr>
          <p:nvPr/>
        </p:nvSpPr>
        <p:spPr bwMode="auto">
          <a:xfrm>
            <a:off x="5988797" y="6533433"/>
            <a:ext cx="3178516" cy="324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Gaffney*, McVicker* </a:t>
            </a:r>
            <a:r>
              <a:rPr lang="en-US" dirty="0">
                <a:latin typeface="Myriad Pro It" charset="0"/>
                <a:ea typeface="ＭＳ Ｐゴシック" charset="0"/>
                <a:cs typeface="ＭＳ Ｐゴシック" charset="0"/>
                <a:sym typeface="Myriad Pro It" charset="0"/>
              </a:rPr>
              <a:t>et al</a:t>
            </a:r>
            <a:r>
              <a:rPr lang="en-US">
                <a:latin typeface="Myriad Pro" charset="0"/>
                <a:ea typeface="ＭＳ Ｐゴシック" charset="0"/>
                <a:cs typeface="ＭＳ Ｐゴシック" charset="0"/>
                <a:sym typeface="Myriad Pro" charset="0"/>
              </a:rPr>
              <a:t>. </a:t>
            </a:r>
            <a:r>
              <a:rPr lang="en-US" dirty="0">
                <a:latin typeface="Myriad Pro" charset="0"/>
                <a:ea typeface="ＭＳ Ｐゴシック" charset="0"/>
                <a:cs typeface="ＭＳ Ｐゴシック" charset="0"/>
                <a:sym typeface="Myriad Pro" charset="0"/>
              </a:rPr>
              <a:t>2012</a:t>
            </a:r>
          </a:p>
        </p:txBody>
      </p:sp>
    </p:spTree>
    <p:extLst>
      <p:ext uri="{BB962C8B-B14F-4D97-AF65-F5344CB8AC3E}">
        <p14:creationId xmlns:p14="http://schemas.microsoft.com/office/powerpoint/2010/main" val="2148380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18697" y="2699754"/>
            <a:ext cx="1045983" cy="1242614"/>
            <a:chOff x="1982629" y="1612249"/>
            <a:chExt cx="1045983" cy="1242614"/>
          </a:xfrm>
        </p:grpSpPr>
        <p:grpSp>
          <p:nvGrpSpPr>
            <p:cNvPr id="8" name="Group 7"/>
            <p:cNvGrpSpPr/>
            <p:nvPr/>
          </p:nvGrpSpPr>
          <p:grpSpPr>
            <a:xfrm>
              <a:off x="1982629" y="1612249"/>
              <a:ext cx="1045983" cy="1229675"/>
              <a:chOff x="2632574" y="3109378"/>
              <a:chExt cx="1045983" cy="1229675"/>
            </a:xfrm>
          </p:grpSpPr>
          <p:pic>
            <p:nvPicPr>
              <p:cNvPr id="11" name="Picture 10"/>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12" name="Freeform 11"/>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 name="Freeform 18"/>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0" name="Freeform 19"/>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1" name="Freeform 20"/>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2" name="Freeform 21"/>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9" name="Oval 8"/>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0" name="Oval 9"/>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3" name="Group 22"/>
          <p:cNvGrpSpPr/>
          <p:nvPr/>
        </p:nvGrpSpPr>
        <p:grpSpPr>
          <a:xfrm>
            <a:off x="718697" y="4050676"/>
            <a:ext cx="1045983" cy="1302534"/>
            <a:chOff x="5330246" y="1684845"/>
            <a:chExt cx="1045983" cy="1302534"/>
          </a:xfrm>
        </p:grpSpPr>
        <p:grpSp>
          <p:nvGrpSpPr>
            <p:cNvPr id="24" name="Group 23"/>
            <p:cNvGrpSpPr/>
            <p:nvPr/>
          </p:nvGrpSpPr>
          <p:grpSpPr>
            <a:xfrm>
              <a:off x="5330246" y="1711695"/>
              <a:ext cx="1045983" cy="1229675"/>
              <a:chOff x="5330246" y="1711695"/>
              <a:chExt cx="1045983" cy="1229675"/>
            </a:xfrm>
          </p:grpSpPr>
          <p:pic>
            <p:nvPicPr>
              <p:cNvPr id="27" name="Picture 26"/>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28" name="Freeform 27"/>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5" name="Freeform 34"/>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6" name="Freeform 35"/>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7" name="Freeform 36"/>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8" name="Freeform 37"/>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5" name="Oval 24"/>
            <p:cNvSpPr/>
            <p:nvPr/>
          </p:nvSpPr>
          <p:spPr>
            <a:xfrm>
              <a:off x="5895996" y="2805140"/>
              <a:ext cx="182239" cy="182239"/>
            </a:xfrm>
            <a:prstGeom prst="ellipse">
              <a:avLst/>
            </a:prstGeom>
            <a:solidFill>
              <a:srgbClr val="FF0000">
                <a:alpha val="85000"/>
              </a:srgbClr>
            </a:solidFill>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6" name="Oval 25"/>
            <p:cNvSpPr/>
            <p:nvPr/>
          </p:nvSpPr>
          <p:spPr>
            <a:xfrm>
              <a:off x="5697361" y="1684845"/>
              <a:ext cx="182239" cy="182239"/>
            </a:xfrm>
            <a:prstGeom prst="ellipse">
              <a:avLst/>
            </a:prstGeom>
            <a:solidFill>
              <a:srgbClr val="FF0000">
                <a:alpha val="85000"/>
              </a:srgbClr>
            </a:solidFill>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39" name="Group 38"/>
          <p:cNvGrpSpPr/>
          <p:nvPr/>
        </p:nvGrpSpPr>
        <p:grpSpPr>
          <a:xfrm>
            <a:off x="718697" y="1309760"/>
            <a:ext cx="1045983" cy="1302534"/>
            <a:chOff x="7001146" y="1794683"/>
            <a:chExt cx="1045983" cy="1302534"/>
          </a:xfrm>
        </p:grpSpPr>
        <p:grpSp>
          <p:nvGrpSpPr>
            <p:cNvPr id="40" name="Group 39"/>
            <p:cNvGrpSpPr/>
            <p:nvPr/>
          </p:nvGrpSpPr>
          <p:grpSpPr>
            <a:xfrm>
              <a:off x="7001146" y="1825847"/>
              <a:ext cx="1045983" cy="1229675"/>
              <a:chOff x="2632574" y="3109378"/>
              <a:chExt cx="1045983" cy="1229675"/>
            </a:xfrm>
          </p:grpSpPr>
          <p:pic>
            <p:nvPicPr>
              <p:cNvPr id="43" name="Picture 42"/>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44" name="Freeform 43"/>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1" name="Freeform 50"/>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2" name="Freeform 51"/>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3" name="Freeform 52"/>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4" name="Freeform 53"/>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41" name="Oval 40"/>
            <p:cNvSpPr/>
            <p:nvPr/>
          </p:nvSpPr>
          <p:spPr>
            <a:xfrm>
              <a:off x="7589375" y="2914978"/>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2" name="Oval 41"/>
            <p:cNvSpPr/>
            <p:nvPr/>
          </p:nvSpPr>
          <p:spPr>
            <a:xfrm>
              <a:off x="7390740" y="1794683"/>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55" name="Group 54"/>
          <p:cNvGrpSpPr/>
          <p:nvPr/>
        </p:nvGrpSpPr>
        <p:grpSpPr>
          <a:xfrm>
            <a:off x="718697" y="5515791"/>
            <a:ext cx="1045983" cy="1302534"/>
            <a:chOff x="5330246" y="1684845"/>
            <a:chExt cx="1045983" cy="1302534"/>
          </a:xfrm>
        </p:grpSpPr>
        <p:grpSp>
          <p:nvGrpSpPr>
            <p:cNvPr id="56" name="Group 55"/>
            <p:cNvGrpSpPr/>
            <p:nvPr/>
          </p:nvGrpSpPr>
          <p:grpSpPr>
            <a:xfrm>
              <a:off x="5330246" y="1711695"/>
              <a:ext cx="1045983" cy="1229675"/>
              <a:chOff x="5330246" y="1711695"/>
              <a:chExt cx="1045983" cy="1229675"/>
            </a:xfrm>
          </p:grpSpPr>
          <p:pic>
            <p:nvPicPr>
              <p:cNvPr id="59" name="Picture 58"/>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60" name="Freeform 59"/>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7" name="Freeform 66"/>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8" name="Freeform 67"/>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9" name="Freeform 68"/>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70" name="Freeform 69"/>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57" name="Oval 56"/>
            <p:cNvSpPr/>
            <p:nvPr/>
          </p:nvSpPr>
          <p:spPr>
            <a:xfrm>
              <a:off x="5895996" y="2805140"/>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58" name="Oval 57"/>
            <p:cNvSpPr/>
            <p:nvPr/>
          </p:nvSpPr>
          <p:spPr>
            <a:xfrm>
              <a:off x="5697361" y="1684845"/>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sp>
        <p:nvSpPr>
          <p:cNvPr id="71" name="Rectangle 70"/>
          <p:cNvSpPr/>
          <p:nvPr/>
        </p:nvSpPr>
        <p:spPr>
          <a:xfrm>
            <a:off x="1768550" y="1529985"/>
            <a:ext cx="6549929" cy="954107"/>
          </a:xfrm>
          <a:prstGeom prst="rect">
            <a:avLst/>
          </a:prstGeom>
        </p:spPr>
        <p:txBody>
          <a:bodyPr wrap="square">
            <a:spAutoFit/>
          </a:bodyPr>
          <a:lstStyle/>
          <a:p>
            <a:pPr marL="634968">
              <a:defRPr/>
            </a:pPr>
            <a:r>
              <a:rPr lang="en-US" sz="2800" b="1" dirty="0">
                <a:solidFill>
                  <a:schemeClr val="accent1"/>
                </a:solidFill>
              </a:rPr>
              <a:t>H3K4me1</a:t>
            </a:r>
            <a:r>
              <a:rPr lang="en-US" sz="2800" dirty="0"/>
              <a:t>: active/open chromatin outside of promoters</a:t>
            </a:r>
          </a:p>
        </p:txBody>
      </p:sp>
      <p:sp>
        <p:nvSpPr>
          <p:cNvPr id="72" name="Rectangle 71"/>
          <p:cNvSpPr/>
          <p:nvPr/>
        </p:nvSpPr>
        <p:spPr>
          <a:xfrm>
            <a:off x="1768550" y="3055935"/>
            <a:ext cx="6549929" cy="523220"/>
          </a:xfrm>
          <a:prstGeom prst="rect">
            <a:avLst/>
          </a:prstGeom>
        </p:spPr>
        <p:txBody>
          <a:bodyPr wrap="square">
            <a:spAutoFit/>
          </a:bodyPr>
          <a:lstStyle/>
          <a:p>
            <a:pPr marL="634968">
              <a:defRPr/>
            </a:pPr>
            <a:r>
              <a:rPr lang="en-US" sz="2800" b="1" dirty="0">
                <a:solidFill>
                  <a:schemeClr val="accent3"/>
                </a:solidFill>
              </a:rPr>
              <a:t>H3K4me3</a:t>
            </a:r>
            <a:r>
              <a:rPr lang="en-US" sz="2800" dirty="0"/>
              <a:t>: active promoters</a:t>
            </a:r>
          </a:p>
        </p:txBody>
      </p:sp>
      <p:sp>
        <p:nvSpPr>
          <p:cNvPr id="73" name="Rectangle 72"/>
          <p:cNvSpPr/>
          <p:nvPr/>
        </p:nvSpPr>
        <p:spPr>
          <a:xfrm>
            <a:off x="1768550" y="5861071"/>
            <a:ext cx="7370581" cy="523220"/>
          </a:xfrm>
          <a:prstGeom prst="rect">
            <a:avLst/>
          </a:prstGeom>
        </p:spPr>
        <p:txBody>
          <a:bodyPr wrap="square">
            <a:spAutoFit/>
          </a:bodyPr>
          <a:lstStyle/>
          <a:p>
            <a:pPr marL="634968">
              <a:defRPr/>
            </a:pPr>
            <a:r>
              <a:rPr lang="en-US" sz="2800" b="1" dirty="0">
                <a:solidFill>
                  <a:schemeClr val="accent6"/>
                </a:solidFill>
              </a:rPr>
              <a:t>H3K27me3</a:t>
            </a:r>
            <a:r>
              <a:rPr lang="en-US" sz="2800" dirty="0"/>
              <a:t>: silenced genes</a:t>
            </a:r>
          </a:p>
        </p:txBody>
      </p:sp>
      <p:sp>
        <p:nvSpPr>
          <p:cNvPr id="74" name="Rectangle 73"/>
          <p:cNvSpPr/>
          <p:nvPr/>
        </p:nvSpPr>
        <p:spPr>
          <a:xfrm>
            <a:off x="1768550" y="4474220"/>
            <a:ext cx="7370581" cy="523220"/>
          </a:xfrm>
          <a:prstGeom prst="rect">
            <a:avLst/>
          </a:prstGeom>
        </p:spPr>
        <p:txBody>
          <a:bodyPr wrap="square">
            <a:spAutoFit/>
          </a:bodyPr>
          <a:lstStyle/>
          <a:p>
            <a:pPr marL="634968">
              <a:defRPr/>
            </a:pPr>
            <a:r>
              <a:rPr lang="en-US" sz="2800" b="1" dirty="0">
                <a:solidFill>
                  <a:srgbClr val="FF0000"/>
                </a:solidFill>
              </a:rPr>
              <a:t>H3K27ac</a:t>
            </a:r>
            <a:r>
              <a:rPr lang="en-US" sz="2800" dirty="0"/>
              <a:t>: active promoters &amp; enhancers</a:t>
            </a:r>
          </a:p>
        </p:txBody>
      </p:sp>
      <p:sp>
        <p:nvSpPr>
          <p:cNvPr id="75" name="Title 2"/>
          <p:cNvSpPr>
            <a:spLocks noGrp="1"/>
          </p:cNvSpPr>
          <p:nvPr>
            <p:ph type="title"/>
          </p:nvPr>
        </p:nvSpPr>
        <p:spPr>
          <a:xfrm>
            <a:off x="254000" y="357131"/>
            <a:ext cx="8890000" cy="731349"/>
          </a:xfrm>
        </p:spPr>
        <p:txBody>
          <a:bodyPr>
            <a:normAutofit fontScale="90000"/>
          </a:bodyPr>
          <a:lstStyle/>
          <a:p>
            <a:r>
              <a:rPr lang="en-US" dirty="0"/>
              <a:t>Histone modifications</a:t>
            </a:r>
          </a:p>
        </p:txBody>
      </p:sp>
    </p:spTree>
    <p:extLst>
      <p:ext uri="{BB962C8B-B14F-4D97-AF65-F5344CB8AC3E}">
        <p14:creationId xmlns:p14="http://schemas.microsoft.com/office/powerpoint/2010/main" val="1521808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histone marks with ChIP-seq</a:t>
            </a:r>
          </a:p>
        </p:txBody>
      </p:sp>
      <p:grpSp>
        <p:nvGrpSpPr>
          <p:cNvPr id="134" name="Group 133"/>
          <p:cNvGrpSpPr/>
          <p:nvPr/>
        </p:nvGrpSpPr>
        <p:grpSpPr>
          <a:xfrm>
            <a:off x="2397968" y="1424510"/>
            <a:ext cx="781607" cy="928539"/>
            <a:chOff x="1982629" y="1612249"/>
            <a:chExt cx="1045983" cy="1242614"/>
          </a:xfrm>
        </p:grpSpPr>
        <p:grpSp>
          <p:nvGrpSpPr>
            <p:cNvPr id="71" name="Group 70"/>
            <p:cNvGrpSpPr/>
            <p:nvPr/>
          </p:nvGrpSpPr>
          <p:grpSpPr>
            <a:xfrm>
              <a:off x="1982629" y="1612249"/>
              <a:ext cx="1045983" cy="1229675"/>
              <a:chOff x="2632574" y="3109378"/>
              <a:chExt cx="1045983" cy="1229675"/>
            </a:xfrm>
          </p:grpSpPr>
          <p:pic>
            <p:nvPicPr>
              <p:cNvPr id="17" name="Picture 16"/>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55" name="Freeform 54"/>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7" name="Freeform 66"/>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8" name="Freeform 67"/>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9" name="Freeform 68"/>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70" name="Freeform 69"/>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11" name="Oval 110"/>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12" name="Oval 111"/>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135" name="Group 134"/>
          <p:cNvGrpSpPr/>
          <p:nvPr/>
        </p:nvGrpSpPr>
        <p:grpSpPr>
          <a:xfrm>
            <a:off x="3258009" y="1871915"/>
            <a:ext cx="781607" cy="918870"/>
            <a:chOff x="3710186" y="1927878"/>
            <a:chExt cx="1045983" cy="1229675"/>
          </a:xfrm>
        </p:grpSpPr>
        <p:pic>
          <p:nvPicPr>
            <p:cNvPr id="99" name="Picture 98"/>
            <p:cNvPicPr>
              <a:picLocks noChangeAspect="1"/>
            </p:cNvPicPr>
            <p:nvPr/>
          </p:nvPicPr>
          <p:blipFill rotWithShape="1">
            <a:blip r:embed="rId3"/>
            <a:srcRect l="22999" t="53136" r="66595" b="25874"/>
            <a:stretch/>
          </p:blipFill>
          <p:spPr>
            <a:xfrm>
              <a:off x="3710186" y="2083267"/>
              <a:ext cx="860777" cy="987779"/>
            </a:xfrm>
            <a:prstGeom prst="rect">
              <a:avLst/>
            </a:prstGeom>
            <a:ln>
              <a:noFill/>
            </a:ln>
            <a:effectLst/>
          </p:spPr>
        </p:pic>
        <p:sp>
          <p:nvSpPr>
            <p:cNvPr id="100" name="Freeform 99"/>
            <p:cNvSpPr/>
            <p:nvPr/>
          </p:nvSpPr>
          <p:spPr>
            <a:xfrm>
              <a:off x="4107695" y="22834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rot="5400000">
              <a:off x="4111676" y="21927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rot="4335960" flipV="1">
              <a:off x="4013224" y="26620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rot="2070922" flipV="1">
              <a:off x="4103364" y="28643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3845372" y="24802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4426259" y="21044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4141510" y="19278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07" name="Freeform 106"/>
            <p:cNvSpPr/>
            <p:nvPr/>
          </p:nvSpPr>
          <p:spPr>
            <a:xfrm rot="16707887">
              <a:off x="3774394" y="27965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08" name="Freeform 107"/>
            <p:cNvSpPr/>
            <p:nvPr/>
          </p:nvSpPr>
          <p:spPr>
            <a:xfrm rot="14396343" flipH="1">
              <a:off x="4500032" y="23580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09" name="Freeform 108"/>
            <p:cNvSpPr/>
            <p:nvPr/>
          </p:nvSpPr>
          <p:spPr>
            <a:xfrm rot="11173683">
              <a:off x="4246353" y="29330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10" name="Freeform 109"/>
            <p:cNvSpPr/>
            <p:nvPr/>
          </p:nvSpPr>
          <p:spPr>
            <a:xfrm rot="20414408">
              <a:off x="3883015" y="20486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grpSp>
        <p:nvGrpSpPr>
          <p:cNvPr id="168" name="Group 167"/>
          <p:cNvGrpSpPr/>
          <p:nvPr/>
        </p:nvGrpSpPr>
        <p:grpSpPr>
          <a:xfrm>
            <a:off x="4130167" y="1330501"/>
            <a:ext cx="781607" cy="973314"/>
            <a:chOff x="5330246" y="1684845"/>
            <a:chExt cx="1045983" cy="1302534"/>
          </a:xfrm>
        </p:grpSpPr>
        <p:grpSp>
          <p:nvGrpSpPr>
            <p:cNvPr id="136" name="Group 135"/>
            <p:cNvGrpSpPr/>
            <p:nvPr/>
          </p:nvGrpSpPr>
          <p:grpSpPr>
            <a:xfrm>
              <a:off x="5330246" y="1711695"/>
              <a:ext cx="1045983" cy="1229675"/>
              <a:chOff x="5330246" y="1711695"/>
              <a:chExt cx="1045983" cy="1229675"/>
            </a:xfrm>
          </p:grpSpPr>
          <p:pic>
            <p:nvPicPr>
              <p:cNvPr id="73" name="Picture 72"/>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74" name="Freeform 73"/>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1" name="Freeform 80"/>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2" name="Freeform 81"/>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3" name="Freeform 82"/>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4" name="Freeform 83"/>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15" name="Oval 114"/>
            <p:cNvSpPr/>
            <p:nvPr/>
          </p:nvSpPr>
          <p:spPr>
            <a:xfrm>
              <a:off x="5895996" y="2805140"/>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16" name="Oval 115"/>
            <p:cNvSpPr/>
            <p:nvPr/>
          </p:nvSpPr>
          <p:spPr>
            <a:xfrm>
              <a:off x="5697361" y="1684845"/>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137" name="Group 136"/>
          <p:cNvGrpSpPr/>
          <p:nvPr/>
        </p:nvGrpSpPr>
        <p:grpSpPr>
          <a:xfrm>
            <a:off x="6127747" y="1430355"/>
            <a:ext cx="781607" cy="973314"/>
            <a:chOff x="7001146" y="1794683"/>
            <a:chExt cx="1045983" cy="1302534"/>
          </a:xfrm>
        </p:grpSpPr>
        <p:grpSp>
          <p:nvGrpSpPr>
            <p:cNvPr id="85" name="Group 84"/>
            <p:cNvGrpSpPr/>
            <p:nvPr/>
          </p:nvGrpSpPr>
          <p:grpSpPr>
            <a:xfrm>
              <a:off x="7001146" y="1825847"/>
              <a:ext cx="1045983" cy="1229675"/>
              <a:chOff x="2632574" y="3109378"/>
              <a:chExt cx="1045983" cy="1229675"/>
            </a:xfrm>
          </p:grpSpPr>
          <p:pic>
            <p:nvPicPr>
              <p:cNvPr id="86" name="Picture 85"/>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87" name="Freeform 86"/>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4" name="Freeform 93"/>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5" name="Freeform 94"/>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6" name="Freeform 95"/>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7" name="Freeform 96"/>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17" name="Oval 116"/>
            <p:cNvSpPr/>
            <p:nvPr/>
          </p:nvSpPr>
          <p:spPr>
            <a:xfrm>
              <a:off x="7589375" y="2914978"/>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18" name="Oval 117"/>
            <p:cNvSpPr/>
            <p:nvPr/>
          </p:nvSpPr>
          <p:spPr>
            <a:xfrm>
              <a:off x="7390740" y="1794683"/>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138" name="Group 137"/>
          <p:cNvGrpSpPr/>
          <p:nvPr/>
        </p:nvGrpSpPr>
        <p:grpSpPr>
          <a:xfrm>
            <a:off x="1341916" y="1836131"/>
            <a:ext cx="781607" cy="928539"/>
            <a:chOff x="1982629" y="1612249"/>
            <a:chExt cx="1045983" cy="1242614"/>
          </a:xfrm>
        </p:grpSpPr>
        <p:grpSp>
          <p:nvGrpSpPr>
            <p:cNvPr id="139" name="Group 138"/>
            <p:cNvGrpSpPr/>
            <p:nvPr/>
          </p:nvGrpSpPr>
          <p:grpSpPr>
            <a:xfrm>
              <a:off x="1982629" y="1612249"/>
              <a:ext cx="1045983" cy="1229675"/>
              <a:chOff x="2632574" y="3109378"/>
              <a:chExt cx="1045983" cy="1229675"/>
            </a:xfrm>
          </p:grpSpPr>
          <p:pic>
            <p:nvPicPr>
              <p:cNvPr id="142" name="Picture 141"/>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143" name="Freeform 142"/>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0" name="Freeform 149"/>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1" name="Freeform 150"/>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2" name="Freeform 151"/>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3" name="Freeform 152"/>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40" name="Oval 139"/>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41" name="Oval 140"/>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185" name="Group 184"/>
          <p:cNvGrpSpPr/>
          <p:nvPr/>
        </p:nvGrpSpPr>
        <p:grpSpPr>
          <a:xfrm>
            <a:off x="5077963" y="1904887"/>
            <a:ext cx="781607" cy="973314"/>
            <a:chOff x="5330246" y="1684845"/>
            <a:chExt cx="1045983" cy="1302534"/>
          </a:xfrm>
        </p:grpSpPr>
        <p:grpSp>
          <p:nvGrpSpPr>
            <p:cNvPr id="186" name="Group 185"/>
            <p:cNvGrpSpPr/>
            <p:nvPr/>
          </p:nvGrpSpPr>
          <p:grpSpPr>
            <a:xfrm>
              <a:off x="5330246" y="1711695"/>
              <a:ext cx="1045983" cy="1229675"/>
              <a:chOff x="5330246" y="1711695"/>
              <a:chExt cx="1045983" cy="1229675"/>
            </a:xfrm>
          </p:grpSpPr>
          <p:pic>
            <p:nvPicPr>
              <p:cNvPr id="189" name="Picture 188"/>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190" name="Freeform 189"/>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7" name="Freeform 196"/>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8" name="Freeform 197"/>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9" name="Freeform 198"/>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00" name="Freeform 199"/>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87" name="Oval 186"/>
            <p:cNvSpPr/>
            <p:nvPr/>
          </p:nvSpPr>
          <p:spPr>
            <a:xfrm>
              <a:off x="5895996" y="2805140"/>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88" name="Oval 187"/>
            <p:cNvSpPr/>
            <p:nvPr/>
          </p:nvSpPr>
          <p:spPr>
            <a:xfrm>
              <a:off x="5697361" y="1684845"/>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249" name="Group 248"/>
          <p:cNvGrpSpPr/>
          <p:nvPr/>
        </p:nvGrpSpPr>
        <p:grpSpPr>
          <a:xfrm>
            <a:off x="6959762" y="1908349"/>
            <a:ext cx="781607" cy="928539"/>
            <a:chOff x="1982629" y="1612249"/>
            <a:chExt cx="1045983" cy="1242614"/>
          </a:xfrm>
        </p:grpSpPr>
        <p:grpSp>
          <p:nvGrpSpPr>
            <p:cNvPr id="250" name="Group 249"/>
            <p:cNvGrpSpPr/>
            <p:nvPr/>
          </p:nvGrpSpPr>
          <p:grpSpPr>
            <a:xfrm>
              <a:off x="1982629" y="1612249"/>
              <a:ext cx="1045983" cy="1229675"/>
              <a:chOff x="2632574" y="3109378"/>
              <a:chExt cx="1045983" cy="1229675"/>
            </a:xfrm>
          </p:grpSpPr>
          <p:pic>
            <p:nvPicPr>
              <p:cNvPr id="253" name="Picture 252"/>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254" name="Freeform 253"/>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Freeform 254"/>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Freeform 255"/>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Freeform 256"/>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Freeform 257"/>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9" name="Freeform 258"/>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Freeform 259"/>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1" name="Freeform 260"/>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2" name="Freeform 261"/>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3" name="Freeform 262"/>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4" name="Freeform 263"/>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51" name="Oval 250"/>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52" name="Oval 251"/>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316" name="Group 315"/>
          <p:cNvGrpSpPr/>
          <p:nvPr/>
        </p:nvGrpSpPr>
        <p:grpSpPr>
          <a:xfrm>
            <a:off x="7905193" y="1304848"/>
            <a:ext cx="781607" cy="928539"/>
            <a:chOff x="1982629" y="1612249"/>
            <a:chExt cx="1045983" cy="1242614"/>
          </a:xfrm>
        </p:grpSpPr>
        <p:grpSp>
          <p:nvGrpSpPr>
            <p:cNvPr id="317" name="Group 316"/>
            <p:cNvGrpSpPr/>
            <p:nvPr/>
          </p:nvGrpSpPr>
          <p:grpSpPr>
            <a:xfrm>
              <a:off x="1982629" y="1612249"/>
              <a:ext cx="1045983" cy="1229675"/>
              <a:chOff x="2632574" y="3109378"/>
              <a:chExt cx="1045983" cy="1229675"/>
            </a:xfrm>
          </p:grpSpPr>
          <p:pic>
            <p:nvPicPr>
              <p:cNvPr id="320" name="Picture 319"/>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321" name="Freeform 320"/>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2" name="Freeform 321"/>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3" name="Freeform 322"/>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4" name="Freeform 323"/>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5" name="Freeform 324"/>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6" name="Freeform 325"/>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7" name="Freeform 326"/>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3" name="Freeform 332"/>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4" name="Freeform 333"/>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5" name="Freeform 334"/>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6" name="Freeform 335"/>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318" name="Oval 317"/>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319" name="Oval 318"/>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spTree>
    <p:extLst>
      <p:ext uri="{BB962C8B-B14F-4D97-AF65-F5344CB8AC3E}">
        <p14:creationId xmlns:p14="http://schemas.microsoft.com/office/powerpoint/2010/main" val="1048520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histone marks with ChIP-seq</a:t>
            </a:r>
          </a:p>
        </p:txBody>
      </p:sp>
      <p:sp>
        <p:nvSpPr>
          <p:cNvPr id="46" name="Down Arrow 45"/>
          <p:cNvSpPr/>
          <p:nvPr/>
        </p:nvSpPr>
        <p:spPr>
          <a:xfrm>
            <a:off x="4277314" y="2742024"/>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134" name="Group 133"/>
          <p:cNvGrpSpPr/>
          <p:nvPr/>
        </p:nvGrpSpPr>
        <p:grpSpPr>
          <a:xfrm>
            <a:off x="2397968" y="1424510"/>
            <a:ext cx="781607" cy="928539"/>
            <a:chOff x="1982629" y="1612249"/>
            <a:chExt cx="1045983" cy="1242614"/>
          </a:xfrm>
        </p:grpSpPr>
        <p:grpSp>
          <p:nvGrpSpPr>
            <p:cNvPr id="71" name="Group 70"/>
            <p:cNvGrpSpPr/>
            <p:nvPr/>
          </p:nvGrpSpPr>
          <p:grpSpPr>
            <a:xfrm>
              <a:off x="1982629" y="1612249"/>
              <a:ext cx="1045983" cy="1229675"/>
              <a:chOff x="2632574" y="3109378"/>
              <a:chExt cx="1045983" cy="1229675"/>
            </a:xfrm>
          </p:grpSpPr>
          <p:pic>
            <p:nvPicPr>
              <p:cNvPr id="17" name="Picture 16"/>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55" name="Freeform 54"/>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7" name="Freeform 66"/>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8" name="Freeform 67"/>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9" name="Freeform 68"/>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70" name="Freeform 69"/>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11" name="Oval 110"/>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12" name="Oval 111"/>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135" name="Group 134"/>
          <p:cNvGrpSpPr/>
          <p:nvPr/>
        </p:nvGrpSpPr>
        <p:grpSpPr>
          <a:xfrm>
            <a:off x="3258009" y="1871915"/>
            <a:ext cx="781607" cy="918870"/>
            <a:chOff x="3710186" y="1927878"/>
            <a:chExt cx="1045983" cy="1229675"/>
          </a:xfrm>
        </p:grpSpPr>
        <p:pic>
          <p:nvPicPr>
            <p:cNvPr id="99" name="Picture 98"/>
            <p:cNvPicPr>
              <a:picLocks noChangeAspect="1"/>
            </p:cNvPicPr>
            <p:nvPr/>
          </p:nvPicPr>
          <p:blipFill rotWithShape="1">
            <a:blip r:embed="rId3"/>
            <a:srcRect l="22999" t="53136" r="66595" b="25874"/>
            <a:stretch/>
          </p:blipFill>
          <p:spPr>
            <a:xfrm>
              <a:off x="3710186" y="2083267"/>
              <a:ext cx="860777" cy="987779"/>
            </a:xfrm>
            <a:prstGeom prst="rect">
              <a:avLst/>
            </a:prstGeom>
            <a:ln>
              <a:noFill/>
            </a:ln>
            <a:effectLst/>
          </p:spPr>
        </p:pic>
        <p:sp>
          <p:nvSpPr>
            <p:cNvPr id="100" name="Freeform 99"/>
            <p:cNvSpPr/>
            <p:nvPr/>
          </p:nvSpPr>
          <p:spPr>
            <a:xfrm>
              <a:off x="4107695" y="22834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rot="5400000">
              <a:off x="4111676" y="21927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rot="4335960" flipV="1">
              <a:off x="4013224" y="26620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rot="2070922" flipV="1">
              <a:off x="4103364" y="28643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3845372" y="24802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4426259" y="21044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4141510" y="19278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07" name="Freeform 106"/>
            <p:cNvSpPr/>
            <p:nvPr/>
          </p:nvSpPr>
          <p:spPr>
            <a:xfrm rot="16707887">
              <a:off x="3774394" y="27965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08" name="Freeform 107"/>
            <p:cNvSpPr/>
            <p:nvPr/>
          </p:nvSpPr>
          <p:spPr>
            <a:xfrm rot="14396343" flipH="1">
              <a:off x="4500032" y="23580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09" name="Freeform 108"/>
            <p:cNvSpPr/>
            <p:nvPr/>
          </p:nvSpPr>
          <p:spPr>
            <a:xfrm rot="11173683">
              <a:off x="4246353" y="29330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10" name="Freeform 109"/>
            <p:cNvSpPr/>
            <p:nvPr/>
          </p:nvSpPr>
          <p:spPr>
            <a:xfrm rot="20414408">
              <a:off x="3883015" y="20486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grpSp>
        <p:nvGrpSpPr>
          <p:cNvPr id="168" name="Group 167"/>
          <p:cNvGrpSpPr/>
          <p:nvPr/>
        </p:nvGrpSpPr>
        <p:grpSpPr>
          <a:xfrm>
            <a:off x="4130167" y="1330501"/>
            <a:ext cx="781607" cy="973314"/>
            <a:chOff x="5330246" y="1684845"/>
            <a:chExt cx="1045983" cy="1302534"/>
          </a:xfrm>
        </p:grpSpPr>
        <p:grpSp>
          <p:nvGrpSpPr>
            <p:cNvPr id="136" name="Group 135"/>
            <p:cNvGrpSpPr/>
            <p:nvPr/>
          </p:nvGrpSpPr>
          <p:grpSpPr>
            <a:xfrm>
              <a:off x="5330246" y="1711695"/>
              <a:ext cx="1045983" cy="1229675"/>
              <a:chOff x="5330246" y="1711695"/>
              <a:chExt cx="1045983" cy="1229675"/>
            </a:xfrm>
          </p:grpSpPr>
          <p:pic>
            <p:nvPicPr>
              <p:cNvPr id="73" name="Picture 72"/>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74" name="Freeform 73"/>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1" name="Freeform 80"/>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2" name="Freeform 81"/>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3" name="Freeform 82"/>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84" name="Freeform 83"/>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15" name="Oval 114"/>
            <p:cNvSpPr/>
            <p:nvPr/>
          </p:nvSpPr>
          <p:spPr>
            <a:xfrm>
              <a:off x="5895996" y="2805140"/>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16" name="Oval 115"/>
            <p:cNvSpPr/>
            <p:nvPr/>
          </p:nvSpPr>
          <p:spPr>
            <a:xfrm>
              <a:off x="5697361" y="1684845"/>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137" name="Group 136"/>
          <p:cNvGrpSpPr/>
          <p:nvPr/>
        </p:nvGrpSpPr>
        <p:grpSpPr>
          <a:xfrm>
            <a:off x="6127747" y="1430355"/>
            <a:ext cx="781607" cy="973314"/>
            <a:chOff x="7001146" y="1794683"/>
            <a:chExt cx="1045983" cy="1302534"/>
          </a:xfrm>
        </p:grpSpPr>
        <p:grpSp>
          <p:nvGrpSpPr>
            <p:cNvPr id="85" name="Group 84"/>
            <p:cNvGrpSpPr/>
            <p:nvPr/>
          </p:nvGrpSpPr>
          <p:grpSpPr>
            <a:xfrm>
              <a:off x="7001146" y="1825847"/>
              <a:ext cx="1045983" cy="1229675"/>
              <a:chOff x="2632574" y="3109378"/>
              <a:chExt cx="1045983" cy="1229675"/>
            </a:xfrm>
          </p:grpSpPr>
          <p:pic>
            <p:nvPicPr>
              <p:cNvPr id="86" name="Picture 85"/>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87" name="Freeform 86"/>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8" name="Freeform 87"/>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4" name="Freeform 93"/>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5" name="Freeform 94"/>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6" name="Freeform 95"/>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97" name="Freeform 96"/>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17" name="Oval 116"/>
            <p:cNvSpPr/>
            <p:nvPr/>
          </p:nvSpPr>
          <p:spPr>
            <a:xfrm>
              <a:off x="7589375" y="2914978"/>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18" name="Oval 117"/>
            <p:cNvSpPr/>
            <p:nvPr/>
          </p:nvSpPr>
          <p:spPr>
            <a:xfrm>
              <a:off x="7390740" y="1794683"/>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138" name="Group 137"/>
          <p:cNvGrpSpPr/>
          <p:nvPr/>
        </p:nvGrpSpPr>
        <p:grpSpPr>
          <a:xfrm>
            <a:off x="1341916" y="1836131"/>
            <a:ext cx="781607" cy="928539"/>
            <a:chOff x="1982629" y="1612249"/>
            <a:chExt cx="1045983" cy="1242614"/>
          </a:xfrm>
        </p:grpSpPr>
        <p:grpSp>
          <p:nvGrpSpPr>
            <p:cNvPr id="139" name="Group 138"/>
            <p:cNvGrpSpPr/>
            <p:nvPr/>
          </p:nvGrpSpPr>
          <p:grpSpPr>
            <a:xfrm>
              <a:off x="1982629" y="1612249"/>
              <a:ext cx="1045983" cy="1229675"/>
              <a:chOff x="2632574" y="3109378"/>
              <a:chExt cx="1045983" cy="1229675"/>
            </a:xfrm>
          </p:grpSpPr>
          <p:pic>
            <p:nvPicPr>
              <p:cNvPr id="142" name="Picture 141"/>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143" name="Freeform 142"/>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0" name="Freeform 149"/>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1" name="Freeform 150"/>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2" name="Freeform 151"/>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53" name="Freeform 152"/>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40" name="Oval 139"/>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41" name="Oval 140"/>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185" name="Group 184"/>
          <p:cNvGrpSpPr/>
          <p:nvPr/>
        </p:nvGrpSpPr>
        <p:grpSpPr>
          <a:xfrm>
            <a:off x="5077963" y="1904887"/>
            <a:ext cx="781607" cy="973314"/>
            <a:chOff x="5330246" y="1684845"/>
            <a:chExt cx="1045983" cy="1302534"/>
          </a:xfrm>
        </p:grpSpPr>
        <p:grpSp>
          <p:nvGrpSpPr>
            <p:cNvPr id="186" name="Group 185"/>
            <p:cNvGrpSpPr/>
            <p:nvPr/>
          </p:nvGrpSpPr>
          <p:grpSpPr>
            <a:xfrm>
              <a:off x="5330246" y="1711695"/>
              <a:ext cx="1045983" cy="1229675"/>
              <a:chOff x="5330246" y="1711695"/>
              <a:chExt cx="1045983" cy="1229675"/>
            </a:xfrm>
          </p:grpSpPr>
          <p:pic>
            <p:nvPicPr>
              <p:cNvPr id="189" name="Picture 188"/>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190" name="Freeform 189"/>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7" name="Freeform 196"/>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8" name="Freeform 197"/>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9" name="Freeform 198"/>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00" name="Freeform 199"/>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87" name="Oval 186"/>
            <p:cNvSpPr/>
            <p:nvPr/>
          </p:nvSpPr>
          <p:spPr>
            <a:xfrm>
              <a:off x="5895996" y="2805140"/>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188" name="Oval 187"/>
            <p:cNvSpPr/>
            <p:nvPr/>
          </p:nvSpPr>
          <p:spPr>
            <a:xfrm>
              <a:off x="5697361" y="1684845"/>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249" name="Group 248"/>
          <p:cNvGrpSpPr/>
          <p:nvPr/>
        </p:nvGrpSpPr>
        <p:grpSpPr>
          <a:xfrm>
            <a:off x="6959762" y="1908349"/>
            <a:ext cx="781607" cy="928539"/>
            <a:chOff x="1982629" y="1612249"/>
            <a:chExt cx="1045983" cy="1242614"/>
          </a:xfrm>
        </p:grpSpPr>
        <p:grpSp>
          <p:nvGrpSpPr>
            <p:cNvPr id="250" name="Group 249"/>
            <p:cNvGrpSpPr/>
            <p:nvPr/>
          </p:nvGrpSpPr>
          <p:grpSpPr>
            <a:xfrm>
              <a:off x="1982629" y="1612249"/>
              <a:ext cx="1045983" cy="1229675"/>
              <a:chOff x="2632574" y="3109378"/>
              <a:chExt cx="1045983" cy="1229675"/>
            </a:xfrm>
          </p:grpSpPr>
          <p:pic>
            <p:nvPicPr>
              <p:cNvPr id="253" name="Picture 252"/>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254" name="Freeform 253"/>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Freeform 254"/>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Freeform 255"/>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Freeform 256"/>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Freeform 257"/>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9" name="Freeform 258"/>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Freeform 259"/>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1" name="Freeform 260"/>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2" name="Freeform 261"/>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3" name="Freeform 262"/>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4" name="Freeform 263"/>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51" name="Oval 250"/>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52" name="Oval 251"/>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172" name="Group 171"/>
          <p:cNvGrpSpPr/>
          <p:nvPr/>
        </p:nvGrpSpPr>
        <p:grpSpPr>
          <a:xfrm>
            <a:off x="5407973" y="3205920"/>
            <a:ext cx="781607" cy="928539"/>
            <a:chOff x="1982629" y="1612249"/>
            <a:chExt cx="1045983" cy="1242614"/>
          </a:xfrm>
        </p:grpSpPr>
        <p:grpSp>
          <p:nvGrpSpPr>
            <p:cNvPr id="173" name="Group 172"/>
            <p:cNvGrpSpPr/>
            <p:nvPr/>
          </p:nvGrpSpPr>
          <p:grpSpPr>
            <a:xfrm>
              <a:off x="1982629" y="1612249"/>
              <a:ext cx="1045983" cy="1229675"/>
              <a:chOff x="2632574" y="3109378"/>
              <a:chExt cx="1045983" cy="1229675"/>
            </a:xfrm>
          </p:grpSpPr>
          <p:pic>
            <p:nvPicPr>
              <p:cNvPr id="176" name="Picture 175"/>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177" name="Freeform 176"/>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84" name="Freeform 183"/>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5" name="Freeform 264"/>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6" name="Freeform 265"/>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7" name="Freeform 266"/>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74" name="Oval 173"/>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75" name="Oval 174"/>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68" name="Group 267"/>
          <p:cNvGrpSpPr/>
          <p:nvPr/>
        </p:nvGrpSpPr>
        <p:grpSpPr>
          <a:xfrm>
            <a:off x="4522131" y="3212223"/>
            <a:ext cx="781607" cy="928539"/>
            <a:chOff x="1982629" y="1612249"/>
            <a:chExt cx="1045983" cy="1242614"/>
          </a:xfrm>
        </p:grpSpPr>
        <p:grpSp>
          <p:nvGrpSpPr>
            <p:cNvPr id="269" name="Group 268"/>
            <p:cNvGrpSpPr/>
            <p:nvPr/>
          </p:nvGrpSpPr>
          <p:grpSpPr>
            <a:xfrm>
              <a:off x="1982629" y="1612249"/>
              <a:ext cx="1045983" cy="1229675"/>
              <a:chOff x="2632574" y="3109378"/>
              <a:chExt cx="1045983" cy="1229675"/>
            </a:xfrm>
          </p:grpSpPr>
          <p:pic>
            <p:nvPicPr>
              <p:cNvPr id="272" name="Picture 271"/>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273" name="Freeform 272"/>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Freeform 273"/>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Freeform 274"/>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6" name="Freeform 275"/>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Freeform 276"/>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Freeform 277"/>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Freeform 278"/>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0" name="Freeform 279"/>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1" name="Freeform 280"/>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2" name="Freeform 281"/>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3" name="Freeform 282"/>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70" name="Oval 269"/>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71" name="Oval 270"/>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84" name="Group 283"/>
          <p:cNvGrpSpPr/>
          <p:nvPr/>
        </p:nvGrpSpPr>
        <p:grpSpPr>
          <a:xfrm>
            <a:off x="3680384" y="3203215"/>
            <a:ext cx="781607" cy="928539"/>
            <a:chOff x="1982629" y="1612249"/>
            <a:chExt cx="1045983" cy="1242614"/>
          </a:xfrm>
        </p:grpSpPr>
        <p:grpSp>
          <p:nvGrpSpPr>
            <p:cNvPr id="285" name="Group 284"/>
            <p:cNvGrpSpPr/>
            <p:nvPr/>
          </p:nvGrpSpPr>
          <p:grpSpPr>
            <a:xfrm>
              <a:off x="1982629" y="1612249"/>
              <a:ext cx="1045983" cy="1229675"/>
              <a:chOff x="2632574" y="3109378"/>
              <a:chExt cx="1045983" cy="1229675"/>
            </a:xfrm>
          </p:grpSpPr>
          <p:pic>
            <p:nvPicPr>
              <p:cNvPr id="288" name="Picture 287"/>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289" name="Freeform 288"/>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0" name="Freeform 289"/>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1" name="Freeform 290"/>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2" name="Freeform 291"/>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3" name="Freeform 292"/>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4" name="Freeform 293"/>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Freeform 294"/>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6" name="Freeform 295"/>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7" name="Freeform 296"/>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8" name="Freeform 297"/>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9" name="Freeform 298"/>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86" name="Oval 285"/>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87" name="Oval 286"/>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300" name="Group 299"/>
          <p:cNvGrpSpPr/>
          <p:nvPr/>
        </p:nvGrpSpPr>
        <p:grpSpPr>
          <a:xfrm>
            <a:off x="2740883" y="3208458"/>
            <a:ext cx="781607" cy="928539"/>
            <a:chOff x="1982629" y="1612249"/>
            <a:chExt cx="1045983" cy="1242614"/>
          </a:xfrm>
        </p:grpSpPr>
        <p:grpSp>
          <p:nvGrpSpPr>
            <p:cNvPr id="301" name="Group 300"/>
            <p:cNvGrpSpPr/>
            <p:nvPr/>
          </p:nvGrpSpPr>
          <p:grpSpPr>
            <a:xfrm>
              <a:off x="1982629" y="1612249"/>
              <a:ext cx="1045983" cy="1229675"/>
              <a:chOff x="2632574" y="3109378"/>
              <a:chExt cx="1045983" cy="1229675"/>
            </a:xfrm>
          </p:grpSpPr>
          <p:pic>
            <p:nvPicPr>
              <p:cNvPr id="304" name="Picture 303"/>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305" name="Freeform 304"/>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Freeform 305"/>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Freeform 306"/>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Freeform 307"/>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Freeform 308"/>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Freeform 309"/>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Freeform 310"/>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2" name="Freeform 311"/>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3" name="Freeform 312"/>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4" name="Freeform 313"/>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5" name="Freeform 314"/>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302" name="Oval 301"/>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303" name="Oval 302"/>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316" name="Group 315"/>
          <p:cNvGrpSpPr/>
          <p:nvPr/>
        </p:nvGrpSpPr>
        <p:grpSpPr>
          <a:xfrm>
            <a:off x="7905193" y="1304848"/>
            <a:ext cx="781607" cy="928539"/>
            <a:chOff x="1982629" y="1612249"/>
            <a:chExt cx="1045983" cy="1242614"/>
          </a:xfrm>
        </p:grpSpPr>
        <p:grpSp>
          <p:nvGrpSpPr>
            <p:cNvPr id="317" name="Group 316"/>
            <p:cNvGrpSpPr/>
            <p:nvPr/>
          </p:nvGrpSpPr>
          <p:grpSpPr>
            <a:xfrm>
              <a:off x="1982629" y="1612249"/>
              <a:ext cx="1045983" cy="1229675"/>
              <a:chOff x="2632574" y="3109378"/>
              <a:chExt cx="1045983" cy="1229675"/>
            </a:xfrm>
          </p:grpSpPr>
          <p:pic>
            <p:nvPicPr>
              <p:cNvPr id="320" name="Picture 319"/>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321" name="Freeform 320"/>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2" name="Freeform 321"/>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3" name="Freeform 322"/>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4" name="Freeform 323"/>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5" name="Freeform 324"/>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6" name="Freeform 325"/>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7" name="Freeform 326"/>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3" name="Freeform 332"/>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4" name="Freeform 333"/>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5" name="Freeform 334"/>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36" name="Freeform 335"/>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318" name="Oval 317"/>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319" name="Oval 318"/>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sp>
        <p:nvSpPr>
          <p:cNvPr id="355" name="TextBox 354"/>
          <p:cNvSpPr txBox="1"/>
          <p:nvPr/>
        </p:nvSpPr>
        <p:spPr>
          <a:xfrm>
            <a:off x="4215" y="3122941"/>
            <a:ext cx="2840892" cy="1200328"/>
          </a:xfrm>
          <a:prstGeom prst="rect">
            <a:avLst/>
          </a:prstGeom>
          <a:noFill/>
        </p:spPr>
        <p:txBody>
          <a:bodyPr wrap="none" rtlCol="0">
            <a:spAutoFit/>
          </a:bodyPr>
          <a:lstStyle/>
          <a:p>
            <a:pPr algn="ctr"/>
            <a:r>
              <a:rPr lang="en-US" sz="2400" dirty="0">
                <a:solidFill>
                  <a:srgbClr val="000000"/>
                </a:solidFill>
              </a:rPr>
              <a:t>Chromatin</a:t>
            </a:r>
          </a:p>
          <a:p>
            <a:pPr algn="ctr"/>
            <a:r>
              <a:rPr lang="en-US" sz="2400" dirty="0">
                <a:solidFill>
                  <a:srgbClr val="000000"/>
                </a:solidFill>
              </a:rPr>
              <a:t>Immunoprecipitation</a:t>
            </a:r>
          </a:p>
          <a:p>
            <a:pPr algn="ctr"/>
            <a:r>
              <a:rPr lang="en-US" sz="2400" dirty="0">
                <a:solidFill>
                  <a:srgbClr val="000000"/>
                </a:solidFill>
              </a:rPr>
              <a:t>(</a:t>
            </a:r>
            <a:r>
              <a:rPr lang="en-US" sz="2400" dirty="0" err="1">
                <a:solidFill>
                  <a:srgbClr val="000000"/>
                </a:solidFill>
              </a:rPr>
              <a:t>ChIP</a:t>
            </a:r>
            <a:r>
              <a:rPr lang="en-US" sz="2400" dirty="0">
                <a:solidFill>
                  <a:srgbClr val="000000"/>
                </a:solidFill>
              </a:rPr>
              <a:t>)</a:t>
            </a:r>
          </a:p>
        </p:txBody>
      </p:sp>
    </p:spTree>
    <p:extLst>
      <p:ext uri="{BB962C8B-B14F-4D97-AF65-F5344CB8AC3E}">
        <p14:creationId xmlns:p14="http://schemas.microsoft.com/office/powerpoint/2010/main" val="2533854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histone marks with ChIP-seq</a:t>
            </a:r>
          </a:p>
        </p:txBody>
      </p:sp>
      <p:pic>
        <p:nvPicPr>
          <p:cNvPr id="169" name="Picture 168" descr="nextseq-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552" y="2901733"/>
            <a:ext cx="2192972" cy="1502035"/>
          </a:xfrm>
          <a:prstGeom prst="rect">
            <a:avLst/>
          </a:prstGeom>
        </p:spPr>
      </p:pic>
      <p:sp>
        <p:nvSpPr>
          <p:cNvPr id="171" name="Down Arrow 170"/>
          <p:cNvSpPr/>
          <p:nvPr/>
        </p:nvSpPr>
        <p:spPr>
          <a:xfrm rot="16200000">
            <a:off x="6579682" y="3285090"/>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172" name="Group 171"/>
          <p:cNvGrpSpPr/>
          <p:nvPr/>
        </p:nvGrpSpPr>
        <p:grpSpPr>
          <a:xfrm>
            <a:off x="5407973" y="3205920"/>
            <a:ext cx="781607" cy="928539"/>
            <a:chOff x="1982629" y="1612249"/>
            <a:chExt cx="1045983" cy="1242614"/>
          </a:xfrm>
        </p:grpSpPr>
        <p:grpSp>
          <p:nvGrpSpPr>
            <p:cNvPr id="173" name="Group 172"/>
            <p:cNvGrpSpPr/>
            <p:nvPr/>
          </p:nvGrpSpPr>
          <p:grpSpPr>
            <a:xfrm>
              <a:off x="1982629" y="1612249"/>
              <a:ext cx="1045983" cy="1229675"/>
              <a:chOff x="2632574" y="3109378"/>
              <a:chExt cx="1045983" cy="1229675"/>
            </a:xfrm>
          </p:grpSpPr>
          <p:pic>
            <p:nvPicPr>
              <p:cNvPr id="176" name="Picture 175"/>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177" name="Freeform 176"/>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84" name="Freeform 183"/>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5" name="Freeform 264"/>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6" name="Freeform 265"/>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7" name="Freeform 266"/>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74" name="Oval 173"/>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75" name="Oval 174"/>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68" name="Group 267"/>
          <p:cNvGrpSpPr/>
          <p:nvPr/>
        </p:nvGrpSpPr>
        <p:grpSpPr>
          <a:xfrm>
            <a:off x="4522131" y="3212223"/>
            <a:ext cx="781607" cy="928539"/>
            <a:chOff x="1982629" y="1612249"/>
            <a:chExt cx="1045983" cy="1242614"/>
          </a:xfrm>
        </p:grpSpPr>
        <p:grpSp>
          <p:nvGrpSpPr>
            <p:cNvPr id="269" name="Group 268"/>
            <p:cNvGrpSpPr/>
            <p:nvPr/>
          </p:nvGrpSpPr>
          <p:grpSpPr>
            <a:xfrm>
              <a:off x="1982629" y="1612249"/>
              <a:ext cx="1045983" cy="1229675"/>
              <a:chOff x="2632574" y="3109378"/>
              <a:chExt cx="1045983" cy="1229675"/>
            </a:xfrm>
          </p:grpSpPr>
          <p:pic>
            <p:nvPicPr>
              <p:cNvPr id="272" name="Picture 271"/>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273" name="Freeform 272"/>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Freeform 273"/>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Freeform 274"/>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6" name="Freeform 275"/>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Freeform 276"/>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Freeform 277"/>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Freeform 278"/>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0" name="Freeform 279"/>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1" name="Freeform 280"/>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2" name="Freeform 281"/>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3" name="Freeform 282"/>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70" name="Oval 269"/>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71" name="Oval 270"/>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84" name="Group 283"/>
          <p:cNvGrpSpPr/>
          <p:nvPr/>
        </p:nvGrpSpPr>
        <p:grpSpPr>
          <a:xfrm>
            <a:off x="3680384" y="3203215"/>
            <a:ext cx="781607" cy="928539"/>
            <a:chOff x="1982629" y="1612249"/>
            <a:chExt cx="1045983" cy="1242614"/>
          </a:xfrm>
        </p:grpSpPr>
        <p:grpSp>
          <p:nvGrpSpPr>
            <p:cNvPr id="285" name="Group 284"/>
            <p:cNvGrpSpPr/>
            <p:nvPr/>
          </p:nvGrpSpPr>
          <p:grpSpPr>
            <a:xfrm>
              <a:off x="1982629" y="1612249"/>
              <a:ext cx="1045983" cy="1229675"/>
              <a:chOff x="2632574" y="3109378"/>
              <a:chExt cx="1045983" cy="1229675"/>
            </a:xfrm>
          </p:grpSpPr>
          <p:pic>
            <p:nvPicPr>
              <p:cNvPr id="288" name="Picture 287"/>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289" name="Freeform 288"/>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0" name="Freeform 289"/>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1" name="Freeform 290"/>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2" name="Freeform 291"/>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3" name="Freeform 292"/>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4" name="Freeform 293"/>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Freeform 294"/>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6" name="Freeform 295"/>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7" name="Freeform 296"/>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8" name="Freeform 297"/>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9" name="Freeform 298"/>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86" name="Oval 285"/>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87" name="Oval 286"/>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300" name="Group 299"/>
          <p:cNvGrpSpPr/>
          <p:nvPr/>
        </p:nvGrpSpPr>
        <p:grpSpPr>
          <a:xfrm>
            <a:off x="2740883" y="3208458"/>
            <a:ext cx="781607" cy="928539"/>
            <a:chOff x="1982629" y="1612249"/>
            <a:chExt cx="1045983" cy="1242614"/>
          </a:xfrm>
        </p:grpSpPr>
        <p:grpSp>
          <p:nvGrpSpPr>
            <p:cNvPr id="301" name="Group 300"/>
            <p:cNvGrpSpPr/>
            <p:nvPr/>
          </p:nvGrpSpPr>
          <p:grpSpPr>
            <a:xfrm>
              <a:off x="1982629" y="1612249"/>
              <a:ext cx="1045983" cy="1229675"/>
              <a:chOff x="2632574" y="3109378"/>
              <a:chExt cx="1045983" cy="1229675"/>
            </a:xfrm>
          </p:grpSpPr>
          <p:pic>
            <p:nvPicPr>
              <p:cNvPr id="304" name="Picture 303"/>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305" name="Freeform 304"/>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Freeform 305"/>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Freeform 306"/>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Freeform 307"/>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Freeform 308"/>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Freeform 309"/>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Freeform 310"/>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2" name="Freeform 311"/>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3" name="Freeform 312"/>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4" name="Freeform 313"/>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5" name="Freeform 314"/>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302" name="Oval 301"/>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303" name="Oval 302"/>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sp>
        <p:nvSpPr>
          <p:cNvPr id="337" name="TextBox 336"/>
          <p:cNvSpPr txBox="1"/>
          <p:nvPr/>
        </p:nvSpPr>
        <p:spPr>
          <a:xfrm>
            <a:off x="6202526" y="4933504"/>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TTGTTAAGGTTTATGTTCGTTTAATGGTG</a:t>
            </a:r>
          </a:p>
        </p:txBody>
      </p:sp>
      <p:sp>
        <p:nvSpPr>
          <p:cNvPr id="338" name="TextBox 337"/>
          <p:cNvSpPr txBox="1"/>
          <p:nvPr/>
        </p:nvSpPr>
        <p:spPr>
          <a:xfrm>
            <a:off x="6202526" y="5195114"/>
            <a:ext cx="2900784" cy="261610"/>
          </a:xfrm>
          <a:prstGeom prst="rect">
            <a:avLst/>
          </a:prstGeom>
          <a:noFill/>
        </p:spPr>
        <p:txBody>
          <a:bodyPr wrap="square" rtlCol="0">
            <a:spAutoFit/>
          </a:bodyPr>
          <a:lstStyle/>
          <a:p>
            <a:r>
              <a:rPr lang="en-US" sz="1100" dirty="0">
                <a:solidFill>
                  <a:srgbClr val="3366FF"/>
                </a:solidFill>
                <a:latin typeface="Courier"/>
                <a:cs typeface="Courier"/>
              </a:rPr>
              <a:t>TTTCTTACGACTGTACGATCAAAACGGGG</a:t>
            </a:r>
          </a:p>
        </p:txBody>
      </p:sp>
      <p:sp>
        <p:nvSpPr>
          <p:cNvPr id="339" name="TextBox 338"/>
          <p:cNvSpPr txBox="1"/>
          <p:nvPr/>
        </p:nvSpPr>
        <p:spPr>
          <a:xfrm>
            <a:off x="6202526" y="5496482"/>
            <a:ext cx="2900784" cy="261610"/>
          </a:xfrm>
          <a:prstGeom prst="rect">
            <a:avLst/>
          </a:prstGeom>
          <a:noFill/>
        </p:spPr>
        <p:txBody>
          <a:bodyPr wrap="square" rtlCol="0">
            <a:spAutoFit/>
          </a:bodyPr>
          <a:lstStyle/>
          <a:p>
            <a:r>
              <a:rPr lang="en-US" sz="1100" dirty="0">
                <a:solidFill>
                  <a:srgbClr val="3366FF"/>
                </a:solidFill>
                <a:latin typeface="Courier"/>
                <a:cs typeface="Courier"/>
              </a:rPr>
              <a:t>AGGCGGCAAGCAGGTGCAGCGTTTTTATA</a:t>
            </a:r>
          </a:p>
        </p:txBody>
      </p:sp>
      <p:sp>
        <p:nvSpPr>
          <p:cNvPr id="340" name="TextBox 339"/>
          <p:cNvSpPr txBox="1"/>
          <p:nvPr/>
        </p:nvSpPr>
        <p:spPr>
          <a:xfrm>
            <a:off x="6202526" y="5760551"/>
            <a:ext cx="2900784" cy="261610"/>
          </a:xfrm>
          <a:prstGeom prst="rect">
            <a:avLst/>
          </a:prstGeom>
          <a:noFill/>
        </p:spPr>
        <p:txBody>
          <a:bodyPr wrap="square" rtlCol="0">
            <a:spAutoFit/>
          </a:bodyPr>
          <a:lstStyle/>
          <a:p>
            <a:r>
              <a:rPr lang="en-US" sz="1100" dirty="0">
                <a:solidFill>
                  <a:srgbClr val="3366FF"/>
                </a:solidFill>
                <a:latin typeface="Courier"/>
                <a:cs typeface="Courier"/>
              </a:rPr>
              <a:t>GGGCTACAACACGTTGGTGCACCCAACAC</a:t>
            </a:r>
          </a:p>
        </p:txBody>
      </p:sp>
      <p:sp>
        <p:nvSpPr>
          <p:cNvPr id="353" name="Down Arrow 352"/>
          <p:cNvSpPr/>
          <p:nvPr/>
        </p:nvSpPr>
        <p:spPr>
          <a:xfrm>
            <a:off x="7815315" y="4434839"/>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08" name="TextBox 207"/>
          <p:cNvSpPr txBox="1"/>
          <p:nvPr/>
        </p:nvSpPr>
        <p:spPr>
          <a:xfrm>
            <a:off x="6032821" y="2107750"/>
            <a:ext cx="2277036" cy="830997"/>
          </a:xfrm>
          <a:prstGeom prst="rect">
            <a:avLst/>
          </a:prstGeom>
          <a:noFill/>
        </p:spPr>
        <p:txBody>
          <a:bodyPr wrap="none" rtlCol="0">
            <a:spAutoFit/>
          </a:bodyPr>
          <a:lstStyle/>
          <a:p>
            <a:pPr algn="ctr"/>
            <a:r>
              <a:rPr lang="en-US" sz="2400" dirty="0">
                <a:solidFill>
                  <a:srgbClr val="000000"/>
                </a:solidFill>
              </a:rPr>
              <a:t>High-throughput</a:t>
            </a:r>
          </a:p>
          <a:p>
            <a:pPr algn="ctr"/>
            <a:r>
              <a:rPr lang="en-US" sz="2400" dirty="0">
                <a:solidFill>
                  <a:srgbClr val="000000"/>
                </a:solidFill>
              </a:rPr>
              <a:t>DNA sequencing</a:t>
            </a:r>
          </a:p>
        </p:txBody>
      </p:sp>
    </p:spTree>
    <p:extLst>
      <p:ext uri="{BB962C8B-B14F-4D97-AF65-F5344CB8AC3E}">
        <p14:creationId xmlns:p14="http://schemas.microsoft.com/office/powerpoint/2010/main" val="3218780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histone marks with ChIP-seq</a:t>
            </a:r>
          </a:p>
        </p:txBody>
      </p:sp>
      <p:pic>
        <p:nvPicPr>
          <p:cNvPr id="169" name="Picture 168" descr="nextseq-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552" y="2901733"/>
            <a:ext cx="2192972" cy="1502035"/>
          </a:xfrm>
          <a:prstGeom prst="rect">
            <a:avLst/>
          </a:prstGeom>
        </p:spPr>
      </p:pic>
      <p:sp>
        <p:nvSpPr>
          <p:cNvPr id="171" name="Down Arrow 170"/>
          <p:cNvSpPr/>
          <p:nvPr/>
        </p:nvSpPr>
        <p:spPr>
          <a:xfrm rot="16200000">
            <a:off x="6579682" y="3285090"/>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172" name="Group 171"/>
          <p:cNvGrpSpPr/>
          <p:nvPr/>
        </p:nvGrpSpPr>
        <p:grpSpPr>
          <a:xfrm>
            <a:off x="5407973" y="3205920"/>
            <a:ext cx="781607" cy="928539"/>
            <a:chOff x="1982629" y="1612249"/>
            <a:chExt cx="1045983" cy="1242614"/>
          </a:xfrm>
        </p:grpSpPr>
        <p:grpSp>
          <p:nvGrpSpPr>
            <p:cNvPr id="173" name="Group 172"/>
            <p:cNvGrpSpPr/>
            <p:nvPr/>
          </p:nvGrpSpPr>
          <p:grpSpPr>
            <a:xfrm>
              <a:off x="1982629" y="1612249"/>
              <a:ext cx="1045983" cy="1229675"/>
              <a:chOff x="2632574" y="3109378"/>
              <a:chExt cx="1045983" cy="1229675"/>
            </a:xfrm>
          </p:grpSpPr>
          <p:pic>
            <p:nvPicPr>
              <p:cNvPr id="176" name="Picture 175"/>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177" name="Freeform 176"/>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84" name="Freeform 183"/>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5" name="Freeform 264"/>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6" name="Freeform 265"/>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7" name="Freeform 266"/>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74" name="Oval 173"/>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75" name="Oval 174"/>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68" name="Group 267"/>
          <p:cNvGrpSpPr/>
          <p:nvPr/>
        </p:nvGrpSpPr>
        <p:grpSpPr>
          <a:xfrm>
            <a:off x="4522131" y="3212223"/>
            <a:ext cx="781607" cy="928539"/>
            <a:chOff x="1982629" y="1612249"/>
            <a:chExt cx="1045983" cy="1242614"/>
          </a:xfrm>
        </p:grpSpPr>
        <p:grpSp>
          <p:nvGrpSpPr>
            <p:cNvPr id="269" name="Group 268"/>
            <p:cNvGrpSpPr/>
            <p:nvPr/>
          </p:nvGrpSpPr>
          <p:grpSpPr>
            <a:xfrm>
              <a:off x="1982629" y="1612249"/>
              <a:ext cx="1045983" cy="1229675"/>
              <a:chOff x="2632574" y="3109378"/>
              <a:chExt cx="1045983" cy="1229675"/>
            </a:xfrm>
          </p:grpSpPr>
          <p:pic>
            <p:nvPicPr>
              <p:cNvPr id="272" name="Picture 271"/>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273" name="Freeform 272"/>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Freeform 273"/>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Freeform 274"/>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6" name="Freeform 275"/>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Freeform 276"/>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Freeform 277"/>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Freeform 278"/>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0" name="Freeform 279"/>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1" name="Freeform 280"/>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2" name="Freeform 281"/>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3" name="Freeform 282"/>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70" name="Oval 269"/>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71" name="Oval 270"/>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84" name="Group 283"/>
          <p:cNvGrpSpPr/>
          <p:nvPr/>
        </p:nvGrpSpPr>
        <p:grpSpPr>
          <a:xfrm>
            <a:off x="3680384" y="3203215"/>
            <a:ext cx="781607" cy="928539"/>
            <a:chOff x="1982629" y="1612249"/>
            <a:chExt cx="1045983" cy="1242614"/>
          </a:xfrm>
        </p:grpSpPr>
        <p:grpSp>
          <p:nvGrpSpPr>
            <p:cNvPr id="285" name="Group 284"/>
            <p:cNvGrpSpPr/>
            <p:nvPr/>
          </p:nvGrpSpPr>
          <p:grpSpPr>
            <a:xfrm>
              <a:off x="1982629" y="1612249"/>
              <a:ext cx="1045983" cy="1229675"/>
              <a:chOff x="2632574" y="3109378"/>
              <a:chExt cx="1045983" cy="1229675"/>
            </a:xfrm>
          </p:grpSpPr>
          <p:pic>
            <p:nvPicPr>
              <p:cNvPr id="288" name="Picture 287"/>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289" name="Freeform 288"/>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0" name="Freeform 289"/>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1" name="Freeform 290"/>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2" name="Freeform 291"/>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3" name="Freeform 292"/>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4" name="Freeform 293"/>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Freeform 294"/>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6" name="Freeform 295"/>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7" name="Freeform 296"/>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8" name="Freeform 297"/>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9" name="Freeform 298"/>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86" name="Oval 285"/>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87" name="Oval 286"/>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300" name="Group 299"/>
          <p:cNvGrpSpPr/>
          <p:nvPr/>
        </p:nvGrpSpPr>
        <p:grpSpPr>
          <a:xfrm>
            <a:off x="2740883" y="3208458"/>
            <a:ext cx="781607" cy="928539"/>
            <a:chOff x="1982629" y="1612249"/>
            <a:chExt cx="1045983" cy="1242614"/>
          </a:xfrm>
        </p:grpSpPr>
        <p:grpSp>
          <p:nvGrpSpPr>
            <p:cNvPr id="301" name="Group 300"/>
            <p:cNvGrpSpPr/>
            <p:nvPr/>
          </p:nvGrpSpPr>
          <p:grpSpPr>
            <a:xfrm>
              <a:off x="1982629" y="1612249"/>
              <a:ext cx="1045983" cy="1229675"/>
              <a:chOff x="2632574" y="3109378"/>
              <a:chExt cx="1045983" cy="1229675"/>
            </a:xfrm>
          </p:grpSpPr>
          <p:pic>
            <p:nvPicPr>
              <p:cNvPr id="304" name="Picture 303"/>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305" name="Freeform 304"/>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Freeform 305"/>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Freeform 306"/>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Freeform 307"/>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Freeform 308"/>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Freeform 309"/>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Freeform 310"/>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2" name="Freeform 311"/>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3" name="Freeform 312"/>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4" name="Freeform 313"/>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5" name="Freeform 314"/>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302" name="Oval 301"/>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303" name="Oval 302"/>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sp>
        <p:nvSpPr>
          <p:cNvPr id="337" name="TextBox 336"/>
          <p:cNvSpPr txBox="1"/>
          <p:nvPr/>
        </p:nvSpPr>
        <p:spPr>
          <a:xfrm>
            <a:off x="6202526" y="4933504"/>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TTGTTAAGGTTTATGTTCGTTTAATGGTG</a:t>
            </a:r>
          </a:p>
        </p:txBody>
      </p:sp>
      <p:sp>
        <p:nvSpPr>
          <p:cNvPr id="338" name="TextBox 337"/>
          <p:cNvSpPr txBox="1"/>
          <p:nvPr/>
        </p:nvSpPr>
        <p:spPr>
          <a:xfrm>
            <a:off x="6202526" y="5195114"/>
            <a:ext cx="2900784" cy="261610"/>
          </a:xfrm>
          <a:prstGeom prst="rect">
            <a:avLst/>
          </a:prstGeom>
          <a:noFill/>
        </p:spPr>
        <p:txBody>
          <a:bodyPr wrap="square" rtlCol="0">
            <a:spAutoFit/>
          </a:bodyPr>
          <a:lstStyle/>
          <a:p>
            <a:r>
              <a:rPr lang="en-US" sz="1100" dirty="0">
                <a:solidFill>
                  <a:srgbClr val="3366FF"/>
                </a:solidFill>
                <a:latin typeface="Courier"/>
                <a:cs typeface="Courier"/>
              </a:rPr>
              <a:t>TTTCTTACGACTGTACGATCAAAACGGGG</a:t>
            </a:r>
          </a:p>
        </p:txBody>
      </p:sp>
      <p:sp>
        <p:nvSpPr>
          <p:cNvPr id="339" name="TextBox 338"/>
          <p:cNvSpPr txBox="1"/>
          <p:nvPr/>
        </p:nvSpPr>
        <p:spPr>
          <a:xfrm>
            <a:off x="6202526" y="5496482"/>
            <a:ext cx="2900784" cy="261610"/>
          </a:xfrm>
          <a:prstGeom prst="rect">
            <a:avLst/>
          </a:prstGeom>
          <a:noFill/>
        </p:spPr>
        <p:txBody>
          <a:bodyPr wrap="square" rtlCol="0">
            <a:spAutoFit/>
          </a:bodyPr>
          <a:lstStyle/>
          <a:p>
            <a:r>
              <a:rPr lang="en-US" sz="1100" dirty="0">
                <a:solidFill>
                  <a:srgbClr val="3366FF"/>
                </a:solidFill>
                <a:latin typeface="Courier"/>
                <a:cs typeface="Courier"/>
              </a:rPr>
              <a:t>AGGCGGCAAGCAGGTGCAGCGTTTTTATA</a:t>
            </a:r>
          </a:p>
        </p:txBody>
      </p:sp>
      <p:sp>
        <p:nvSpPr>
          <p:cNvPr id="340" name="TextBox 339"/>
          <p:cNvSpPr txBox="1"/>
          <p:nvPr/>
        </p:nvSpPr>
        <p:spPr>
          <a:xfrm>
            <a:off x="6202526" y="5760551"/>
            <a:ext cx="2900784" cy="261610"/>
          </a:xfrm>
          <a:prstGeom prst="rect">
            <a:avLst/>
          </a:prstGeom>
          <a:noFill/>
        </p:spPr>
        <p:txBody>
          <a:bodyPr wrap="square" rtlCol="0">
            <a:spAutoFit/>
          </a:bodyPr>
          <a:lstStyle/>
          <a:p>
            <a:r>
              <a:rPr lang="en-US" sz="1100" dirty="0">
                <a:solidFill>
                  <a:srgbClr val="3366FF"/>
                </a:solidFill>
                <a:latin typeface="Courier"/>
                <a:cs typeface="Courier"/>
              </a:rPr>
              <a:t>GGGCTACAACACGTTGGTGCACCCAACAC</a:t>
            </a:r>
          </a:p>
        </p:txBody>
      </p:sp>
      <p:sp>
        <p:nvSpPr>
          <p:cNvPr id="341" name="TextBox 340"/>
          <p:cNvSpPr txBox="1"/>
          <p:nvPr/>
        </p:nvSpPr>
        <p:spPr>
          <a:xfrm>
            <a:off x="1522235" y="5855192"/>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a:t>
            </a:r>
          </a:p>
        </p:txBody>
      </p:sp>
      <p:sp>
        <p:nvSpPr>
          <p:cNvPr id="342" name="TextBox 341"/>
          <p:cNvSpPr txBox="1"/>
          <p:nvPr/>
        </p:nvSpPr>
        <p:spPr>
          <a:xfrm>
            <a:off x="1945560" y="5724387"/>
            <a:ext cx="2900784" cy="261610"/>
          </a:xfrm>
          <a:prstGeom prst="rect">
            <a:avLst/>
          </a:prstGeom>
          <a:noFill/>
        </p:spPr>
        <p:txBody>
          <a:bodyPr wrap="square" rtlCol="0">
            <a:spAutoFit/>
          </a:bodyPr>
          <a:lstStyle/>
          <a:p>
            <a:r>
              <a:rPr lang="en-US" sz="1100" dirty="0">
                <a:solidFill>
                  <a:srgbClr val="3366FF"/>
                </a:solidFill>
                <a:latin typeface="Courier"/>
                <a:cs typeface="Courier"/>
              </a:rPr>
              <a:t>AAGGTTTATGTTCGTTTAATGGTG</a:t>
            </a:r>
          </a:p>
        </p:txBody>
      </p:sp>
      <p:sp>
        <p:nvSpPr>
          <p:cNvPr id="343" name="TextBox 342"/>
          <p:cNvSpPr txBox="1"/>
          <p:nvPr/>
        </p:nvSpPr>
        <p:spPr>
          <a:xfrm>
            <a:off x="2199555" y="5593582"/>
            <a:ext cx="2900784" cy="261610"/>
          </a:xfrm>
          <a:prstGeom prst="rect">
            <a:avLst/>
          </a:prstGeom>
          <a:noFill/>
        </p:spPr>
        <p:txBody>
          <a:bodyPr wrap="square" rtlCol="0">
            <a:spAutoFit/>
          </a:bodyPr>
          <a:lstStyle/>
          <a:p>
            <a:r>
              <a:rPr lang="en-US" sz="1100" dirty="0">
                <a:solidFill>
                  <a:srgbClr val="3366FF"/>
                </a:solidFill>
                <a:latin typeface="Courier"/>
                <a:cs typeface="Courier"/>
              </a:rPr>
              <a:t>GTTTATGTTCGTTTAATGGTGCCG</a:t>
            </a:r>
          </a:p>
        </p:txBody>
      </p:sp>
      <p:sp>
        <p:nvSpPr>
          <p:cNvPr id="344" name="TextBox 343"/>
          <p:cNvSpPr txBox="1"/>
          <p:nvPr/>
        </p:nvSpPr>
        <p:spPr>
          <a:xfrm>
            <a:off x="2199555" y="5462777"/>
            <a:ext cx="2900784" cy="261610"/>
          </a:xfrm>
          <a:prstGeom prst="rect">
            <a:avLst/>
          </a:prstGeom>
          <a:noFill/>
        </p:spPr>
        <p:txBody>
          <a:bodyPr wrap="square" rtlCol="0">
            <a:spAutoFit/>
          </a:bodyPr>
          <a:lstStyle/>
          <a:p>
            <a:r>
              <a:rPr lang="en-US" sz="1100" dirty="0">
                <a:solidFill>
                  <a:srgbClr val="3366FF"/>
                </a:solidFill>
                <a:latin typeface="Courier"/>
                <a:cs typeface="Courier"/>
              </a:rPr>
              <a:t>GTTTATGTTCGTTTAATGGTGCCG</a:t>
            </a:r>
          </a:p>
        </p:txBody>
      </p:sp>
      <p:sp>
        <p:nvSpPr>
          <p:cNvPr id="345" name="TextBox 344"/>
          <p:cNvSpPr txBox="1"/>
          <p:nvPr/>
        </p:nvSpPr>
        <p:spPr>
          <a:xfrm>
            <a:off x="2687580" y="5348905"/>
            <a:ext cx="2900784" cy="261610"/>
          </a:xfrm>
          <a:prstGeom prst="rect">
            <a:avLst/>
          </a:prstGeom>
          <a:noFill/>
        </p:spPr>
        <p:txBody>
          <a:bodyPr wrap="square" rtlCol="0">
            <a:spAutoFit/>
          </a:bodyPr>
          <a:lstStyle/>
          <a:p>
            <a:r>
              <a:rPr lang="en-US" sz="1100" dirty="0">
                <a:solidFill>
                  <a:srgbClr val="3366FF"/>
                </a:solidFill>
                <a:latin typeface="Courier"/>
                <a:cs typeface="Courier"/>
              </a:rPr>
              <a:t>GTTCGTTTAATGGTGGCCGGAGGG</a:t>
            </a:r>
          </a:p>
        </p:txBody>
      </p:sp>
      <p:sp>
        <p:nvSpPr>
          <p:cNvPr id="346" name="TextBox 345"/>
          <p:cNvSpPr txBox="1"/>
          <p:nvPr/>
        </p:nvSpPr>
        <p:spPr>
          <a:xfrm>
            <a:off x="929579" y="6059615"/>
            <a:ext cx="4870358" cy="261610"/>
          </a:xfrm>
          <a:prstGeom prst="rect">
            <a:avLst/>
          </a:prstGeom>
          <a:noFill/>
        </p:spPr>
        <p:txBody>
          <a:bodyPr wrap="square" rtlCol="0">
            <a:spAutoFit/>
          </a:bodyPr>
          <a:lstStyle/>
          <a:p>
            <a:r>
              <a:rPr lang="en-US" sz="1100" b="1" dirty="0">
                <a:solidFill>
                  <a:schemeClr val="tx2"/>
                </a:solidFill>
                <a:latin typeface="Courier"/>
                <a:cs typeface="Courier"/>
              </a:rPr>
              <a:t>...ACCATTGTTAAGGTTTATGTTCGTTTAATGGTGCCGGGAGGGATTTA...</a:t>
            </a:r>
          </a:p>
        </p:txBody>
      </p:sp>
      <p:sp>
        <p:nvSpPr>
          <p:cNvPr id="353" name="Down Arrow 352"/>
          <p:cNvSpPr/>
          <p:nvPr/>
        </p:nvSpPr>
        <p:spPr>
          <a:xfrm>
            <a:off x="7815315" y="4434839"/>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54" name="Down Arrow 353"/>
          <p:cNvSpPr/>
          <p:nvPr/>
        </p:nvSpPr>
        <p:spPr>
          <a:xfrm rot="5400000">
            <a:off x="5464807" y="5355661"/>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08" name="TextBox 207"/>
          <p:cNvSpPr txBox="1"/>
          <p:nvPr/>
        </p:nvSpPr>
        <p:spPr>
          <a:xfrm>
            <a:off x="4274856" y="4461369"/>
            <a:ext cx="1851438" cy="830997"/>
          </a:xfrm>
          <a:prstGeom prst="rect">
            <a:avLst/>
          </a:prstGeom>
          <a:noFill/>
        </p:spPr>
        <p:txBody>
          <a:bodyPr wrap="none" rtlCol="0">
            <a:spAutoFit/>
          </a:bodyPr>
          <a:lstStyle/>
          <a:p>
            <a:pPr algn="ctr"/>
            <a:r>
              <a:rPr lang="en-US" sz="2400" dirty="0">
                <a:solidFill>
                  <a:srgbClr val="000000"/>
                </a:solidFill>
              </a:rPr>
              <a:t>Map reads to </a:t>
            </a:r>
          </a:p>
          <a:p>
            <a:pPr algn="ctr"/>
            <a:r>
              <a:rPr lang="en-US" sz="2400" dirty="0">
                <a:solidFill>
                  <a:srgbClr val="000000"/>
                </a:solidFill>
              </a:rPr>
              <a:t>genome</a:t>
            </a:r>
          </a:p>
        </p:txBody>
      </p:sp>
    </p:spTree>
    <p:extLst>
      <p:ext uri="{BB962C8B-B14F-4D97-AF65-F5344CB8AC3E}">
        <p14:creationId xmlns:p14="http://schemas.microsoft.com/office/powerpoint/2010/main" val="2137065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80318" y="4052264"/>
            <a:ext cx="371240" cy="5799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680318" y="3324141"/>
            <a:ext cx="371240" cy="629134"/>
          </a:xfrm>
          <a:prstGeom prst="rect">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9524" y="3285065"/>
            <a:ext cx="5158140" cy="646331"/>
          </a:xfrm>
          <a:prstGeom prst="rect">
            <a:avLst/>
          </a:prstGeom>
          <a:noFill/>
        </p:spPr>
        <p:txBody>
          <a:bodyPr wrap="square" rtlCol="0">
            <a:spAutoFit/>
          </a:bodyPr>
          <a:lstStyle/>
          <a:p>
            <a:r>
              <a:rPr lang="en-US" sz="3600" dirty="0">
                <a:latin typeface="Courier"/>
                <a:cs typeface="Courier"/>
              </a:rPr>
              <a:t>TTGTTA</a:t>
            </a:r>
            <a:r>
              <a:rPr lang="en-US" sz="3600" b="1" dirty="0">
                <a:solidFill>
                  <a:srgbClr val="FFFFFF"/>
                </a:solidFill>
                <a:latin typeface="Courier"/>
                <a:cs typeface="Courier"/>
              </a:rPr>
              <a:t>G</a:t>
            </a:r>
            <a:r>
              <a:rPr lang="en-US" sz="3600" dirty="0">
                <a:latin typeface="Courier"/>
                <a:cs typeface="Courier"/>
              </a:rPr>
              <a:t>AGGTTTAAATT</a:t>
            </a:r>
          </a:p>
        </p:txBody>
      </p:sp>
      <p:sp>
        <p:nvSpPr>
          <p:cNvPr id="10" name="TextBox 9"/>
          <p:cNvSpPr txBox="1"/>
          <p:nvPr/>
        </p:nvSpPr>
        <p:spPr>
          <a:xfrm>
            <a:off x="-19524" y="3892319"/>
            <a:ext cx="5158140" cy="646331"/>
          </a:xfrm>
          <a:prstGeom prst="rect">
            <a:avLst/>
          </a:prstGeom>
          <a:noFill/>
        </p:spPr>
        <p:txBody>
          <a:bodyPr wrap="square" rtlCol="0">
            <a:spAutoFit/>
          </a:bodyPr>
          <a:lstStyle/>
          <a:p>
            <a:r>
              <a:rPr lang="en-US" sz="3600" dirty="0">
                <a:latin typeface="Courier"/>
                <a:cs typeface="Courier"/>
              </a:rPr>
              <a:t>TTGTTA</a:t>
            </a:r>
            <a:r>
              <a:rPr lang="en-US" sz="3600" b="1" dirty="0">
                <a:solidFill>
                  <a:srgbClr val="FFFFFF"/>
                </a:solidFill>
                <a:latin typeface="Courier"/>
                <a:cs typeface="Courier"/>
              </a:rPr>
              <a:t>A</a:t>
            </a:r>
            <a:r>
              <a:rPr lang="en-US" sz="3600" dirty="0">
                <a:latin typeface="Courier"/>
                <a:cs typeface="Courier"/>
              </a:rPr>
              <a:t>AGGTTTAAATT</a:t>
            </a:r>
          </a:p>
        </p:txBody>
      </p:sp>
      <p:sp>
        <p:nvSpPr>
          <p:cNvPr id="16" name="Rectangle 15"/>
          <p:cNvSpPr/>
          <p:nvPr/>
        </p:nvSpPr>
        <p:spPr>
          <a:xfrm>
            <a:off x="1699843" y="2090593"/>
            <a:ext cx="371240" cy="579916"/>
          </a:xfrm>
          <a:prstGeom prst="rect">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99843" y="1362470"/>
            <a:ext cx="371240" cy="629134"/>
          </a:xfrm>
          <a:prstGeom prst="rect">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1323394"/>
            <a:ext cx="5138615" cy="646331"/>
          </a:xfrm>
          <a:prstGeom prst="rect">
            <a:avLst/>
          </a:prstGeom>
          <a:noFill/>
        </p:spPr>
        <p:txBody>
          <a:bodyPr wrap="square" rtlCol="0">
            <a:spAutoFit/>
          </a:bodyPr>
          <a:lstStyle/>
          <a:p>
            <a:r>
              <a:rPr lang="en-US" sz="3600" dirty="0">
                <a:latin typeface="Courier"/>
                <a:cs typeface="Courier"/>
              </a:rPr>
              <a:t>TTGTTA</a:t>
            </a:r>
            <a:r>
              <a:rPr lang="en-US" sz="3600" b="1" dirty="0">
                <a:solidFill>
                  <a:srgbClr val="FFFFFF"/>
                </a:solidFill>
                <a:latin typeface="Courier"/>
                <a:cs typeface="Courier"/>
              </a:rPr>
              <a:t>G</a:t>
            </a:r>
            <a:r>
              <a:rPr lang="en-US" sz="3600" dirty="0">
                <a:latin typeface="Courier"/>
                <a:cs typeface="Courier"/>
              </a:rPr>
              <a:t>AGGTTTAAATT</a:t>
            </a:r>
          </a:p>
        </p:txBody>
      </p:sp>
      <p:sp>
        <p:nvSpPr>
          <p:cNvPr id="19" name="TextBox 18"/>
          <p:cNvSpPr txBox="1"/>
          <p:nvPr/>
        </p:nvSpPr>
        <p:spPr>
          <a:xfrm>
            <a:off x="0" y="1947581"/>
            <a:ext cx="5138615" cy="646331"/>
          </a:xfrm>
          <a:prstGeom prst="rect">
            <a:avLst/>
          </a:prstGeom>
          <a:noFill/>
        </p:spPr>
        <p:txBody>
          <a:bodyPr wrap="square" rtlCol="0">
            <a:spAutoFit/>
          </a:bodyPr>
          <a:lstStyle/>
          <a:p>
            <a:r>
              <a:rPr lang="en-US" sz="3600" dirty="0">
                <a:latin typeface="Courier"/>
                <a:cs typeface="Courier"/>
              </a:rPr>
              <a:t>TTGTTA</a:t>
            </a:r>
            <a:r>
              <a:rPr lang="en-US" sz="3600" b="1" dirty="0">
                <a:solidFill>
                  <a:srgbClr val="FFFFFF"/>
                </a:solidFill>
                <a:latin typeface="Courier"/>
                <a:cs typeface="Courier"/>
              </a:rPr>
              <a:t>G</a:t>
            </a:r>
            <a:r>
              <a:rPr lang="en-US" sz="3600" dirty="0">
                <a:latin typeface="Courier"/>
                <a:cs typeface="Courier"/>
              </a:rPr>
              <a:t>AGGTTTAAATT</a:t>
            </a:r>
          </a:p>
        </p:txBody>
      </p:sp>
      <p:sp>
        <p:nvSpPr>
          <p:cNvPr id="20" name="Rectangle 19"/>
          <p:cNvSpPr/>
          <p:nvPr/>
        </p:nvSpPr>
        <p:spPr>
          <a:xfrm>
            <a:off x="1699843" y="6318730"/>
            <a:ext cx="371240" cy="579916"/>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99843" y="5624473"/>
            <a:ext cx="371240" cy="629134"/>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 y="5585397"/>
            <a:ext cx="5138616" cy="646331"/>
          </a:xfrm>
          <a:prstGeom prst="rect">
            <a:avLst/>
          </a:prstGeom>
          <a:noFill/>
        </p:spPr>
        <p:txBody>
          <a:bodyPr wrap="square" rtlCol="0">
            <a:spAutoFit/>
          </a:bodyPr>
          <a:lstStyle/>
          <a:p>
            <a:r>
              <a:rPr lang="en-US" sz="3600" dirty="0">
                <a:latin typeface="Courier"/>
                <a:cs typeface="Courier"/>
              </a:rPr>
              <a:t>TTGTTA</a:t>
            </a:r>
            <a:r>
              <a:rPr lang="en-US" sz="3600" b="1" dirty="0">
                <a:solidFill>
                  <a:srgbClr val="FFFFFF"/>
                </a:solidFill>
                <a:latin typeface="Courier"/>
                <a:cs typeface="Courier"/>
              </a:rPr>
              <a:t>A</a:t>
            </a:r>
            <a:r>
              <a:rPr lang="en-US" sz="3600" dirty="0">
                <a:latin typeface="Courier"/>
                <a:cs typeface="Courier"/>
              </a:rPr>
              <a:t>AGGTTTAAATT</a:t>
            </a:r>
          </a:p>
        </p:txBody>
      </p:sp>
      <p:sp>
        <p:nvSpPr>
          <p:cNvPr id="23" name="TextBox 22"/>
          <p:cNvSpPr txBox="1"/>
          <p:nvPr/>
        </p:nvSpPr>
        <p:spPr>
          <a:xfrm>
            <a:off x="0" y="6175718"/>
            <a:ext cx="5138617" cy="646331"/>
          </a:xfrm>
          <a:prstGeom prst="rect">
            <a:avLst/>
          </a:prstGeom>
          <a:noFill/>
        </p:spPr>
        <p:txBody>
          <a:bodyPr wrap="square" rtlCol="0">
            <a:spAutoFit/>
          </a:bodyPr>
          <a:lstStyle/>
          <a:p>
            <a:r>
              <a:rPr lang="en-US" sz="3600" dirty="0">
                <a:latin typeface="Courier"/>
                <a:cs typeface="Courier"/>
              </a:rPr>
              <a:t>TTGTTA</a:t>
            </a:r>
            <a:r>
              <a:rPr lang="en-US" sz="3600" b="1" dirty="0">
                <a:solidFill>
                  <a:srgbClr val="FFFFFF"/>
                </a:solidFill>
                <a:latin typeface="Courier"/>
                <a:cs typeface="Courier"/>
              </a:rPr>
              <a:t>A</a:t>
            </a:r>
            <a:r>
              <a:rPr lang="en-US" sz="3600" dirty="0">
                <a:latin typeface="Courier"/>
                <a:cs typeface="Courier"/>
              </a:rPr>
              <a:t>AGGTTTAAATT</a:t>
            </a:r>
          </a:p>
        </p:txBody>
      </p:sp>
      <p:sp>
        <p:nvSpPr>
          <p:cNvPr id="116" name="Rectangle 115"/>
          <p:cNvSpPr/>
          <p:nvPr/>
        </p:nvSpPr>
        <p:spPr>
          <a:xfrm>
            <a:off x="5207886" y="1583114"/>
            <a:ext cx="527537" cy="579916"/>
          </a:xfrm>
          <a:prstGeom prst="rect">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G</a:t>
            </a:r>
          </a:p>
        </p:txBody>
      </p:sp>
      <p:sp>
        <p:nvSpPr>
          <p:cNvPr id="118" name="Rectangle 117"/>
          <p:cNvSpPr/>
          <p:nvPr/>
        </p:nvSpPr>
        <p:spPr>
          <a:xfrm>
            <a:off x="5691892" y="1583114"/>
            <a:ext cx="527537" cy="579916"/>
          </a:xfrm>
          <a:prstGeom prst="rect">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G</a:t>
            </a:r>
          </a:p>
        </p:txBody>
      </p:sp>
      <p:sp>
        <p:nvSpPr>
          <p:cNvPr id="119" name="Rectangle 118"/>
          <p:cNvSpPr/>
          <p:nvPr/>
        </p:nvSpPr>
        <p:spPr>
          <a:xfrm>
            <a:off x="5159036" y="3592939"/>
            <a:ext cx="527537" cy="579916"/>
          </a:xfrm>
          <a:prstGeom prst="rect">
            <a:avLst/>
          </a:prstGeom>
          <a:solidFill>
            <a:srgbClr val="4F81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G</a:t>
            </a:r>
          </a:p>
        </p:txBody>
      </p:sp>
      <p:sp>
        <p:nvSpPr>
          <p:cNvPr id="120" name="Rectangle 119"/>
          <p:cNvSpPr/>
          <p:nvPr/>
        </p:nvSpPr>
        <p:spPr>
          <a:xfrm>
            <a:off x="5643042" y="3592939"/>
            <a:ext cx="527537" cy="579916"/>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121" name="Rectangle 120"/>
          <p:cNvSpPr/>
          <p:nvPr/>
        </p:nvSpPr>
        <p:spPr>
          <a:xfrm>
            <a:off x="5159036" y="5885204"/>
            <a:ext cx="527537" cy="579916"/>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122" name="Rectangle 121"/>
          <p:cNvSpPr/>
          <p:nvPr/>
        </p:nvSpPr>
        <p:spPr>
          <a:xfrm>
            <a:off x="5643042" y="5885204"/>
            <a:ext cx="527537" cy="579916"/>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80" name="Title 1"/>
          <p:cNvSpPr>
            <a:spLocks noGrp="1"/>
          </p:cNvSpPr>
          <p:nvPr>
            <p:ph type="title"/>
          </p:nvPr>
        </p:nvSpPr>
        <p:spPr>
          <a:xfrm>
            <a:off x="564472" y="0"/>
            <a:ext cx="8244939" cy="829733"/>
          </a:xfrm>
          <a:solidFill>
            <a:schemeClr val="bg1"/>
          </a:solidFill>
          <a:ln>
            <a:noFill/>
          </a:ln>
        </p:spPr>
        <p:txBody>
          <a:bodyPr>
            <a:normAutofit/>
          </a:bodyPr>
          <a:lstStyle/>
          <a:p>
            <a:r>
              <a:rPr lang="en-US" dirty="0"/>
              <a:t>Testing for genetic association</a:t>
            </a:r>
          </a:p>
        </p:txBody>
      </p:sp>
      <p:pic>
        <p:nvPicPr>
          <p:cNvPr id="81" name="Picture 80" descr="freesilos-8.jpg"/>
          <p:cNvPicPr>
            <a:picLocks noChangeAspect="1"/>
          </p:cNvPicPr>
          <p:nvPr/>
        </p:nvPicPr>
        <p:blipFill rotWithShape="1">
          <a:blip r:embed="rId3">
            <a:extLst>
              <a:ext uri="{BEBA8EAE-BF5A-486C-A8C5-ECC9F3942E4B}">
                <a14:imgProps xmlns:a14="http://schemas.microsoft.com/office/drawing/2010/main">
                  <a14:imgLayer r:embed="rId4">
                    <a14:imgEffect>
                      <a14:backgroundRemoval t="0" b="89418" l="980" r="97843">
                        <a14:foregroundMark x1="16863" y1="37566" x2="16863" y2="37566"/>
                        <a14:foregroundMark x1="6863" y1="48677" x2="6863" y2="48677"/>
                        <a14:foregroundMark x1="48824" y1="31746" x2="48824" y2="31746"/>
                        <a14:foregroundMark x1="59608" y1="33333" x2="59608" y2="33333"/>
                        <a14:foregroundMark x1="82549" y1="33333" x2="82549" y2="33333"/>
                        <a14:foregroundMark x1="93922" y1="25926" x2="93922" y2="25926"/>
                        <a14:foregroundMark x1="39804" y1="13228" x2="39804" y2="13228"/>
                        <a14:backgroundMark x1="89804" y1="74074" x2="89804" y2="74074"/>
                        <a14:backgroundMark x1="56863" y1="32804" x2="56863" y2="32804"/>
                        <a14:backgroundMark x1="52157" y1="41270" x2="52157" y2="41270"/>
                      </a14:backgroundRemoval>
                    </a14:imgEffect>
                  </a14:imgLayer>
                </a14:imgProps>
              </a:ext>
              <a:ext uri="{28A0092B-C50C-407E-A947-70E740481C1C}">
                <a14:useLocalDpi xmlns:a14="http://schemas.microsoft.com/office/drawing/2010/main" val="0"/>
              </a:ext>
            </a:extLst>
          </a:blip>
          <a:srcRect l="43978" b="11967"/>
          <a:stretch/>
        </p:blipFill>
        <p:spPr>
          <a:xfrm>
            <a:off x="6925728" y="1502739"/>
            <a:ext cx="1642544" cy="956519"/>
          </a:xfrm>
          <a:prstGeom prst="rect">
            <a:avLst/>
          </a:prstGeom>
        </p:spPr>
      </p:pic>
      <p:pic>
        <p:nvPicPr>
          <p:cNvPr id="82" name="Picture 81" descr="freesilos-8.jpg"/>
          <p:cNvPicPr>
            <a:picLocks noChangeAspect="1"/>
          </p:cNvPicPr>
          <p:nvPr/>
        </p:nvPicPr>
        <p:blipFill rotWithShape="1">
          <a:blip r:embed="rId3">
            <a:extLst>
              <a:ext uri="{BEBA8EAE-BF5A-486C-A8C5-ECC9F3942E4B}">
                <a14:imgProps xmlns:a14="http://schemas.microsoft.com/office/drawing/2010/main">
                  <a14:imgLayer r:embed="rId4">
                    <a14:imgEffect>
                      <a14:backgroundRemoval t="0" b="89418" l="980" r="97843">
                        <a14:foregroundMark x1="16863" y1="37566" x2="16863" y2="37566"/>
                        <a14:foregroundMark x1="6863" y1="48677" x2="6863" y2="48677"/>
                        <a14:foregroundMark x1="48824" y1="31746" x2="48824" y2="31746"/>
                        <a14:foregroundMark x1="59608" y1="33333" x2="59608" y2="33333"/>
                        <a14:foregroundMark x1="82549" y1="33333" x2="82549" y2="33333"/>
                        <a14:foregroundMark x1="93922" y1="25926" x2="93922" y2="25926"/>
                        <a14:foregroundMark x1="39804" y1="13228" x2="39804" y2="13228"/>
                        <a14:backgroundMark x1="89804" y1="74074" x2="89804" y2="74074"/>
                        <a14:backgroundMark x1="56863" y1="32804" x2="56863" y2="32804"/>
                        <a14:backgroundMark x1="52157" y1="41270" x2="52157" y2="41270"/>
                      </a14:backgroundRemoval>
                    </a14:imgEffect>
                  </a14:imgLayer>
                </a14:imgProps>
              </a:ext>
              <a:ext uri="{28A0092B-C50C-407E-A947-70E740481C1C}">
                <a14:useLocalDpi xmlns:a14="http://schemas.microsoft.com/office/drawing/2010/main" val="0"/>
              </a:ext>
            </a:extLst>
          </a:blip>
          <a:srcRect r="86840" b="11967"/>
          <a:stretch/>
        </p:blipFill>
        <p:spPr>
          <a:xfrm flipH="1">
            <a:off x="7964369" y="4613702"/>
            <a:ext cx="852366" cy="2113027"/>
          </a:xfrm>
          <a:prstGeom prst="rect">
            <a:avLst/>
          </a:prstGeom>
        </p:spPr>
      </p:pic>
      <p:pic>
        <p:nvPicPr>
          <p:cNvPr id="83" name="Picture 82" descr="freesilos-8.jpg"/>
          <p:cNvPicPr>
            <a:picLocks noChangeAspect="1"/>
          </p:cNvPicPr>
          <p:nvPr/>
        </p:nvPicPr>
        <p:blipFill rotWithShape="1">
          <a:blip r:embed="rId3">
            <a:extLst>
              <a:ext uri="{BEBA8EAE-BF5A-486C-A8C5-ECC9F3942E4B}">
                <a14:imgProps xmlns:a14="http://schemas.microsoft.com/office/drawing/2010/main">
                  <a14:imgLayer r:embed="rId4">
                    <a14:imgEffect>
                      <a14:backgroundRemoval t="0" b="89418" l="980" r="97843">
                        <a14:foregroundMark x1="16863" y1="37566" x2="16863" y2="37566"/>
                        <a14:foregroundMark x1="6863" y1="48677" x2="6863" y2="48677"/>
                        <a14:foregroundMark x1="48824" y1="31746" x2="48824" y2="31746"/>
                        <a14:foregroundMark x1="59608" y1="33333" x2="59608" y2="33333"/>
                        <a14:foregroundMark x1="82549" y1="33333" x2="82549" y2="33333"/>
                        <a14:foregroundMark x1="93922" y1="25926" x2="93922" y2="25926"/>
                        <a14:foregroundMark x1="39804" y1="13228" x2="39804" y2="13228"/>
                        <a14:backgroundMark x1="89804" y1="74074" x2="89804" y2="74074"/>
                        <a14:backgroundMark x1="56863" y1="32804" x2="56863" y2="32804"/>
                        <a14:backgroundMark x1="52157" y1="41270" x2="52157" y2="41270"/>
                      </a14:backgroundRemoval>
                    </a14:imgEffect>
                  </a14:imgLayer>
                </a14:imgProps>
              </a:ext>
              <a:ext uri="{28A0092B-C50C-407E-A947-70E740481C1C}">
                <a14:useLocalDpi xmlns:a14="http://schemas.microsoft.com/office/drawing/2010/main" val="0"/>
              </a:ext>
            </a:extLst>
          </a:blip>
          <a:srcRect l="13307" r="44060" b="11967"/>
          <a:stretch/>
        </p:blipFill>
        <p:spPr>
          <a:xfrm flipH="1">
            <a:off x="6687603" y="2940056"/>
            <a:ext cx="1920874" cy="1469874"/>
          </a:xfrm>
          <a:prstGeom prst="rect">
            <a:avLst/>
          </a:prstGeom>
        </p:spPr>
      </p:pic>
      <p:pic>
        <p:nvPicPr>
          <p:cNvPr id="97" name="Picture 96" descr="freesilos-8.jpg"/>
          <p:cNvPicPr>
            <a:picLocks noChangeAspect="1"/>
          </p:cNvPicPr>
          <p:nvPr/>
        </p:nvPicPr>
        <p:blipFill rotWithShape="1">
          <a:blip r:embed="rId3">
            <a:extLst>
              <a:ext uri="{BEBA8EAE-BF5A-486C-A8C5-ECC9F3942E4B}">
                <a14:imgProps xmlns:a14="http://schemas.microsoft.com/office/drawing/2010/main">
                  <a14:imgLayer r:embed="rId4">
                    <a14:imgEffect>
                      <a14:backgroundRemoval t="0" b="89418" l="980" r="97843">
                        <a14:foregroundMark x1="16863" y1="37566" x2="16863" y2="37566"/>
                        <a14:foregroundMark x1="6863" y1="48677" x2="6863" y2="48677"/>
                        <a14:foregroundMark x1="48824" y1="31746" x2="48824" y2="31746"/>
                        <a14:foregroundMark x1="59608" y1="33333" x2="59608" y2="33333"/>
                        <a14:foregroundMark x1="82549" y1="33333" x2="82549" y2="33333"/>
                        <a14:foregroundMark x1="93922" y1="25926" x2="93922" y2="25926"/>
                        <a14:foregroundMark x1="39804" y1="13228" x2="39804" y2="13228"/>
                        <a14:backgroundMark x1="89804" y1="74074" x2="89804" y2="74074"/>
                        <a14:backgroundMark x1="56863" y1="32804" x2="56863" y2="32804"/>
                        <a14:backgroundMark x1="52157" y1="41270" x2="52157" y2="41270"/>
                      </a14:backgroundRemoval>
                    </a14:imgEffect>
                  </a14:imgLayer>
                </a14:imgProps>
              </a:ext>
              <a:ext uri="{28A0092B-C50C-407E-A947-70E740481C1C}">
                <a14:useLocalDpi xmlns:a14="http://schemas.microsoft.com/office/drawing/2010/main" val="0"/>
              </a:ext>
            </a:extLst>
          </a:blip>
          <a:srcRect l="76934" b="11967"/>
          <a:stretch/>
        </p:blipFill>
        <p:spPr>
          <a:xfrm flipH="1">
            <a:off x="6497423" y="4570872"/>
            <a:ext cx="1524251" cy="2155857"/>
          </a:xfrm>
          <a:prstGeom prst="rect">
            <a:avLst/>
          </a:prstGeom>
        </p:spPr>
      </p:pic>
      <p:sp>
        <p:nvSpPr>
          <p:cNvPr id="2" name="Rectangle 1"/>
          <p:cNvSpPr/>
          <p:nvPr/>
        </p:nvSpPr>
        <p:spPr>
          <a:xfrm>
            <a:off x="6492875" y="3285065"/>
            <a:ext cx="258228" cy="3078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561972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Measuring histone marks with ChIP-seq</a:t>
            </a:r>
          </a:p>
        </p:txBody>
      </p:sp>
      <p:pic>
        <p:nvPicPr>
          <p:cNvPr id="169" name="Picture 168" descr="nextseq-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552" y="2901733"/>
            <a:ext cx="2192972" cy="1502035"/>
          </a:xfrm>
          <a:prstGeom prst="rect">
            <a:avLst/>
          </a:prstGeom>
        </p:spPr>
      </p:pic>
      <p:sp>
        <p:nvSpPr>
          <p:cNvPr id="171" name="Down Arrow 170"/>
          <p:cNvSpPr/>
          <p:nvPr/>
        </p:nvSpPr>
        <p:spPr>
          <a:xfrm rot="16200000">
            <a:off x="6579682" y="3285090"/>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grpSp>
        <p:nvGrpSpPr>
          <p:cNvPr id="172" name="Group 171"/>
          <p:cNvGrpSpPr/>
          <p:nvPr/>
        </p:nvGrpSpPr>
        <p:grpSpPr>
          <a:xfrm>
            <a:off x="5407973" y="3205920"/>
            <a:ext cx="781607" cy="928539"/>
            <a:chOff x="1982629" y="1612249"/>
            <a:chExt cx="1045983" cy="1242614"/>
          </a:xfrm>
        </p:grpSpPr>
        <p:grpSp>
          <p:nvGrpSpPr>
            <p:cNvPr id="173" name="Group 172"/>
            <p:cNvGrpSpPr/>
            <p:nvPr/>
          </p:nvGrpSpPr>
          <p:grpSpPr>
            <a:xfrm>
              <a:off x="1982629" y="1612249"/>
              <a:ext cx="1045983" cy="1229675"/>
              <a:chOff x="2632574" y="3109378"/>
              <a:chExt cx="1045983" cy="1229675"/>
            </a:xfrm>
          </p:grpSpPr>
          <p:pic>
            <p:nvPicPr>
              <p:cNvPr id="176" name="Picture 175"/>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177" name="Freeform 176"/>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84" name="Freeform 183"/>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5" name="Freeform 264"/>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6" name="Freeform 265"/>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67" name="Freeform 266"/>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174" name="Oval 173"/>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75" name="Oval 174"/>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68" name="Group 267"/>
          <p:cNvGrpSpPr/>
          <p:nvPr/>
        </p:nvGrpSpPr>
        <p:grpSpPr>
          <a:xfrm>
            <a:off x="4522131" y="3212223"/>
            <a:ext cx="781607" cy="928539"/>
            <a:chOff x="1982629" y="1612249"/>
            <a:chExt cx="1045983" cy="1242614"/>
          </a:xfrm>
        </p:grpSpPr>
        <p:grpSp>
          <p:nvGrpSpPr>
            <p:cNvPr id="269" name="Group 268"/>
            <p:cNvGrpSpPr/>
            <p:nvPr/>
          </p:nvGrpSpPr>
          <p:grpSpPr>
            <a:xfrm>
              <a:off x="1982629" y="1612249"/>
              <a:ext cx="1045983" cy="1229675"/>
              <a:chOff x="2632574" y="3109378"/>
              <a:chExt cx="1045983" cy="1229675"/>
            </a:xfrm>
          </p:grpSpPr>
          <p:pic>
            <p:nvPicPr>
              <p:cNvPr id="272" name="Picture 271"/>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273" name="Freeform 272"/>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Freeform 273"/>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Freeform 274"/>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6" name="Freeform 275"/>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Freeform 276"/>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Freeform 277"/>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Freeform 278"/>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0" name="Freeform 279"/>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1" name="Freeform 280"/>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2" name="Freeform 281"/>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83" name="Freeform 282"/>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70" name="Oval 269"/>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71" name="Oval 270"/>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84" name="Group 283"/>
          <p:cNvGrpSpPr/>
          <p:nvPr/>
        </p:nvGrpSpPr>
        <p:grpSpPr>
          <a:xfrm>
            <a:off x="3680384" y="3203215"/>
            <a:ext cx="781607" cy="928539"/>
            <a:chOff x="1982629" y="1612249"/>
            <a:chExt cx="1045983" cy="1242614"/>
          </a:xfrm>
        </p:grpSpPr>
        <p:grpSp>
          <p:nvGrpSpPr>
            <p:cNvPr id="285" name="Group 284"/>
            <p:cNvGrpSpPr/>
            <p:nvPr/>
          </p:nvGrpSpPr>
          <p:grpSpPr>
            <a:xfrm>
              <a:off x="1982629" y="1612249"/>
              <a:ext cx="1045983" cy="1229675"/>
              <a:chOff x="2632574" y="3109378"/>
              <a:chExt cx="1045983" cy="1229675"/>
            </a:xfrm>
          </p:grpSpPr>
          <p:pic>
            <p:nvPicPr>
              <p:cNvPr id="288" name="Picture 287"/>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289" name="Freeform 288"/>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0" name="Freeform 289"/>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1" name="Freeform 290"/>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2" name="Freeform 291"/>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3" name="Freeform 292"/>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4" name="Freeform 293"/>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Freeform 294"/>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6" name="Freeform 295"/>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7" name="Freeform 296"/>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8" name="Freeform 297"/>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99" name="Freeform 298"/>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86" name="Oval 285"/>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287" name="Oval 286"/>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300" name="Group 299"/>
          <p:cNvGrpSpPr/>
          <p:nvPr/>
        </p:nvGrpSpPr>
        <p:grpSpPr>
          <a:xfrm>
            <a:off x="2740883" y="3208458"/>
            <a:ext cx="781607" cy="928539"/>
            <a:chOff x="1982629" y="1612249"/>
            <a:chExt cx="1045983" cy="1242614"/>
          </a:xfrm>
        </p:grpSpPr>
        <p:grpSp>
          <p:nvGrpSpPr>
            <p:cNvPr id="301" name="Group 300"/>
            <p:cNvGrpSpPr/>
            <p:nvPr/>
          </p:nvGrpSpPr>
          <p:grpSpPr>
            <a:xfrm>
              <a:off x="1982629" y="1612249"/>
              <a:ext cx="1045983" cy="1229675"/>
              <a:chOff x="2632574" y="3109378"/>
              <a:chExt cx="1045983" cy="1229675"/>
            </a:xfrm>
          </p:grpSpPr>
          <p:pic>
            <p:nvPicPr>
              <p:cNvPr id="304" name="Picture 303"/>
              <p:cNvPicPr>
                <a:picLocks noChangeAspect="1"/>
              </p:cNvPicPr>
              <p:nvPr/>
            </p:nvPicPr>
            <p:blipFill rotWithShape="1">
              <a:blip r:embed="rId4"/>
              <a:srcRect l="22999" t="53136" r="66595" b="25874"/>
              <a:stretch/>
            </p:blipFill>
            <p:spPr>
              <a:xfrm>
                <a:off x="2632574" y="3264767"/>
                <a:ext cx="860777" cy="987779"/>
              </a:xfrm>
              <a:prstGeom prst="rect">
                <a:avLst/>
              </a:prstGeom>
              <a:ln>
                <a:noFill/>
              </a:ln>
              <a:effectLst/>
            </p:spPr>
          </p:pic>
          <p:sp>
            <p:nvSpPr>
              <p:cNvPr id="305" name="Freeform 304"/>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Freeform 305"/>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Freeform 306"/>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Freeform 307"/>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Freeform 308"/>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Freeform 309"/>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Freeform 310"/>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2" name="Freeform 311"/>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3" name="Freeform 312"/>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4" name="Freeform 313"/>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15" name="Freeform 314"/>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302" name="Oval 301"/>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303" name="Oval 302"/>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sp>
        <p:nvSpPr>
          <p:cNvPr id="337" name="TextBox 336"/>
          <p:cNvSpPr txBox="1"/>
          <p:nvPr/>
        </p:nvSpPr>
        <p:spPr>
          <a:xfrm>
            <a:off x="6202526" y="4933504"/>
            <a:ext cx="2900784" cy="261610"/>
          </a:xfrm>
          <a:prstGeom prst="rect">
            <a:avLst/>
          </a:prstGeom>
          <a:noFill/>
        </p:spPr>
        <p:txBody>
          <a:bodyPr wrap="square" rtlCol="0">
            <a:spAutoFit/>
          </a:bodyPr>
          <a:lstStyle/>
          <a:p>
            <a:r>
              <a:rPr lang="en-US" sz="1100" dirty="0">
                <a:solidFill>
                  <a:srgbClr val="3366FF"/>
                </a:solidFill>
                <a:latin typeface="Courier"/>
                <a:cs typeface="Courier"/>
              </a:rPr>
              <a:t>TTGTTAAGGTTTATGTTCGTTTAATGGTG</a:t>
            </a:r>
          </a:p>
        </p:txBody>
      </p:sp>
      <p:sp>
        <p:nvSpPr>
          <p:cNvPr id="338" name="TextBox 337"/>
          <p:cNvSpPr txBox="1"/>
          <p:nvPr/>
        </p:nvSpPr>
        <p:spPr>
          <a:xfrm>
            <a:off x="6202526" y="5195114"/>
            <a:ext cx="2900784" cy="261610"/>
          </a:xfrm>
          <a:prstGeom prst="rect">
            <a:avLst/>
          </a:prstGeom>
          <a:noFill/>
        </p:spPr>
        <p:txBody>
          <a:bodyPr wrap="square" rtlCol="0">
            <a:spAutoFit/>
          </a:bodyPr>
          <a:lstStyle/>
          <a:p>
            <a:r>
              <a:rPr lang="en-US" sz="1100" dirty="0">
                <a:solidFill>
                  <a:srgbClr val="3366FF"/>
                </a:solidFill>
                <a:latin typeface="Courier"/>
                <a:cs typeface="Courier"/>
              </a:rPr>
              <a:t>TTTCTTACGACTGTACGATCAAAACGGGG</a:t>
            </a:r>
          </a:p>
        </p:txBody>
      </p:sp>
      <p:sp>
        <p:nvSpPr>
          <p:cNvPr id="339" name="TextBox 338"/>
          <p:cNvSpPr txBox="1"/>
          <p:nvPr/>
        </p:nvSpPr>
        <p:spPr>
          <a:xfrm>
            <a:off x="6202526" y="5496482"/>
            <a:ext cx="2900784" cy="261610"/>
          </a:xfrm>
          <a:prstGeom prst="rect">
            <a:avLst/>
          </a:prstGeom>
          <a:noFill/>
        </p:spPr>
        <p:txBody>
          <a:bodyPr wrap="square" rtlCol="0">
            <a:spAutoFit/>
          </a:bodyPr>
          <a:lstStyle/>
          <a:p>
            <a:r>
              <a:rPr lang="en-US" sz="1100" dirty="0">
                <a:solidFill>
                  <a:srgbClr val="3366FF"/>
                </a:solidFill>
                <a:latin typeface="Courier"/>
                <a:cs typeface="Courier"/>
              </a:rPr>
              <a:t>AGGCGGCAAGCAGGTGCAGCGTTTTTATA</a:t>
            </a:r>
          </a:p>
        </p:txBody>
      </p:sp>
      <p:sp>
        <p:nvSpPr>
          <p:cNvPr id="340" name="TextBox 339"/>
          <p:cNvSpPr txBox="1"/>
          <p:nvPr/>
        </p:nvSpPr>
        <p:spPr>
          <a:xfrm>
            <a:off x="6202526" y="5760551"/>
            <a:ext cx="2900784" cy="261610"/>
          </a:xfrm>
          <a:prstGeom prst="rect">
            <a:avLst/>
          </a:prstGeom>
          <a:noFill/>
        </p:spPr>
        <p:txBody>
          <a:bodyPr wrap="square" rtlCol="0">
            <a:spAutoFit/>
          </a:bodyPr>
          <a:lstStyle/>
          <a:p>
            <a:r>
              <a:rPr lang="en-US" sz="1100" dirty="0">
                <a:solidFill>
                  <a:srgbClr val="3366FF"/>
                </a:solidFill>
                <a:latin typeface="Courier"/>
                <a:cs typeface="Courier"/>
              </a:rPr>
              <a:t>GGGCTACAACACGTTGGTGCACCCAACAC</a:t>
            </a:r>
          </a:p>
        </p:txBody>
      </p:sp>
      <p:sp>
        <p:nvSpPr>
          <p:cNvPr id="353" name="Down Arrow 352"/>
          <p:cNvSpPr/>
          <p:nvPr/>
        </p:nvSpPr>
        <p:spPr>
          <a:xfrm>
            <a:off x="7815315" y="4434839"/>
            <a:ext cx="447161" cy="437065"/>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54" name="Down Arrow 353"/>
          <p:cNvSpPr/>
          <p:nvPr/>
        </p:nvSpPr>
        <p:spPr>
          <a:xfrm rot="5400000">
            <a:off x="5464807" y="5355661"/>
            <a:ext cx="598412" cy="58490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208" name="Picture 207"/>
          <p:cNvPicPr>
            <a:picLocks noChangeAspect="1"/>
          </p:cNvPicPr>
          <p:nvPr/>
        </p:nvPicPr>
        <p:blipFill>
          <a:blip r:embed="rId5"/>
          <a:stretch>
            <a:fillRect/>
          </a:stretch>
        </p:blipFill>
        <p:spPr>
          <a:xfrm flipH="1">
            <a:off x="675647" y="5750521"/>
            <a:ext cx="1196877" cy="534269"/>
          </a:xfrm>
          <a:prstGeom prst="rect">
            <a:avLst/>
          </a:prstGeom>
        </p:spPr>
      </p:pic>
      <p:pic>
        <p:nvPicPr>
          <p:cNvPr id="209" name="Picture 208"/>
          <p:cNvPicPr>
            <a:picLocks noChangeAspect="1"/>
          </p:cNvPicPr>
          <p:nvPr/>
        </p:nvPicPr>
        <p:blipFill>
          <a:blip r:embed="rId6"/>
          <a:stretch>
            <a:fillRect/>
          </a:stretch>
        </p:blipFill>
        <p:spPr>
          <a:xfrm flipH="1">
            <a:off x="1840307" y="6080266"/>
            <a:ext cx="1877991" cy="167569"/>
          </a:xfrm>
          <a:prstGeom prst="rect">
            <a:avLst/>
          </a:prstGeom>
        </p:spPr>
      </p:pic>
      <p:pic>
        <p:nvPicPr>
          <p:cNvPr id="211" name="Picture 210"/>
          <p:cNvPicPr>
            <a:picLocks noChangeAspect="1"/>
          </p:cNvPicPr>
          <p:nvPr/>
        </p:nvPicPr>
        <p:blipFill>
          <a:blip r:embed="rId5"/>
          <a:stretch>
            <a:fillRect/>
          </a:stretch>
        </p:blipFill>
        <p:spPr>
          <a:xfrm flipH="1">
            <a:off x="3708144" y="5752615"/>
            <a:ext cx="1196877" cy="534269"/>
          </a:xfrm>
          <a:prstGeom prst="rect">
            <a:avLst/>
          </a:prstGeom>
        </p:spPr>
      </p:pic>
      <p:pic>
        <p:nvPicPr>
          <p:cNvPr id="212" name="Picture 211"/>
          <p:cNvPicPr>
            <a:picLocks/>
          </p:cNvPicPr>
          <p:nvPr/>
        </p:nvPicPr>
        <p:blipFill>
          <a:blip r:embed="rId6"/>
          <a:stretch>
            <a:fillRect/>
          </a:stretch>
        </p:blipFill>
        <p:spPr>
          <a:xfrm flipH="1">
            <a:off x="-1052473" y="6059615"/>
            <a:ext cx="1887134" cy="167569"/>
          </a:xfrm>
          <a:prstGeom prst="rect">
            <a:avLst/>
          </a:prstGeom>
        </p:spPr>
      </p:pic>
      <p:sp>
        <p:nvSpPr>
          <p:cNvPr id="213" name="TextBox 212"/>
          <p:cNvSpPr txBox="1"/>
          <p:nvPr/>
        </p:nvSpPr>
        <p:spPr>
          <a:xfrm>
            <a:off x="1217355" y="4933504"/>
            <a:ext cx="3096972" cy="461665"/>
          </a:xfrm>
          <a:prstGeom prst="rect">
            <a:avLst/>
          </a:prstGeom>
          <a:noFill/>
        </p:spPr>
        <p:txBody>
          <a:bodyPr wrap="none" rtlCol="0">
            <a:spAutoFit/>
          </a:bodyPr>
          <a:lstStyle/>
          <a:p>
            <a:pPr algn="ctr"/>
            <a:r>
              <a:rPr lang="en-US" sz="2400" dirty="0">
                <a:solidFill>
                  <a:srgbClr val="000000"/>
                </a:solidFill>
              </a:rPr>
              <a:t>Identify ChIP-seq peaks</a:t>
            </a:r>
          </a:p>
        </p:txBody>
      </p:sp>
      <p:sp>
        <p:nvSpPr>
          <p:cNvPr id="2" name="Rectangle 1"/>
          <p:cNvSpPr/>
          <p:nvPr/>
        </p:nvSpPr>
        <p:spPr>
          <a:xfrm>
            <a:off x="959556" y="5630333"/>
            <a:ext cx="714184" cy="65655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Rectangle 214"/>
          <p:cNvSpPr/>
          <p:nvPr/>
        </p:nvSpPr>
        <p:spPr>
          <a:xfrm>
            <a:off x="3937167" y="5619042"/>
            <a:ext cx="714184" cy="65655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8441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770236" y="1188304"/>
            <a:ext cx="1045983" cy="1242614"/>
            <a:chOff x="1982629" y="1612249"/>
            <a:chExt cx="1045983" cy="1242614"/>
          </a:xfrm>
        </p:grpSpPr>
        <p:grpSp>
          <p:nvGrpSpPr>
            <p:cNvPr id="8" name="Group 7"/>
            <p:cNvGrpSpPr/>
            <p:nvPr/>
          </p:nvGrpSpPr>
          <p:grpSpPr>
            <a:xfrm>
              <a:off x="1982629" y="1612249"/>
              <a:ext cx="1045983" cy="1229675"/>
              <a:chOff x="2632574" y="3109378"/>
              <a:chExt cx="1045983" cy="1229675"/>
            </a:xfrm>
          </p:grpSpPr>
          <p:pic>
            <p:nvPicPr>
              <p:cNvPr id="11" name="Picture 10"/>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12" name="Freeform 11"/>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19" name="Freeform 18"/>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0" name="Freeform 19"/>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1" name="Freeform 20"/>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22" name="Freeform 21"/>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9" name="Oval 8"/>
            <p:cNvSpPr/>
            <p:nvPr/>
          </p:nvSpPr>
          <p:spPr>
            <a:xfrm>
              <a:off x="2363428" y="1612249"/>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sp>
          <p:nvSpPr>
            <p:cNvPr id="10" name="Oval 9"/>
            <p:cNvSpPr/>
            <p:nvPr/>
          </p:nvSpPr>
          <p:spPr>
            <a:xfrm>
              <a:off x="2542065" y="2672624"/>
              <a:ext cx="182239" cy="182239"/>
            </a:xfrm>
            <a:prstGeom prst="ellipse">
              <a:avLst/>
            </a:prstGeom>
            <a:solidFill>
              <a:srgbClr val="65B132">
                <a:alpha val="85000"/>
              </a:srgbClr>
            </a:solidFill>
            <a:effectLst>
              <a:glow rad="635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5B132"/>
                </a:solidFill>
              </a:endParaRPr>
            </a:p>
          </p:txBody>
        </p:sp>
      </p:grpSp>
      <p:grpSp>
        <p:nvGrpSpPr>
          <p:cNvPr id="23" name="Group 22"/>
          <p:cNvGrpSpPr/>
          <p:nvPr/>
        </p:nvGrpSpPr>
        <p:grpSpPr>
          <a:xfrm>
            <a:off x="4997617" y="1177896"/>
            <a:ext cx="1045983" cy="1302534"/>
            <a:chOff x="5330246" y="1684845"/>
            <a:chExt cx="1045983" cy="1302534"/>
          </a:xfrm>
        </p:grpSpPr>
        <p:grpSp>
          <p:nvGrpSpPr>
            <p:cNvPr id="24" name="Group 23"/>
            <p:cNvGrpSpPr/>
            <p:nvPr/>
          </p:nvGrpSpPr>
          <p:grpSpPr>
            <a:xfrm>
              <a:off x="5330246" y="1711695"/>
              <a:ext cx="1045983" cy="1229675"/>
              <a:chOff x="5330246" y="1711695"/>
              <a:chExt cx="1045983" cy="1229675"/>
            </a:xfrm>
          </p:grpSpPr>
          <p:pic>
            <p:nvPicPr>
              <p:cNvPr id="27" name="Picture 26"/>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28" name="Freeform 27"/>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5" name="Freeform 34"/>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6" name="Freeform 35"/>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7" name="Freeform 36"/>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38" name="Freeform 37"/>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25" name="Oval 24"/>
            <p:cNvSpPr/>
            <p:nvPr/>
          </p:nvSpPr>
          <p:spPr>
            <a:xfrm>
              <a:off x="5895996" y="2805140"/>
              <a:ext cx="182239" cy="182239"/>
            </a:xfrm>
            <a:prstGeom prst="ellipse">
              <a:avLst/>
            </a:prstGeom>
            <a:solidFill>
              <a:srgbClr val="FF0000">
                <a:alpha val="85000"/>
              </a:srgbClr>
            </a:solidFill>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26" name="Oval 25"/>
            <p:cNvSpPr/>
            <p:nvPr/>
          </p:nvSpPr>
          <p:spPr>
            <a:xfrm>
              <a:off x="5697361" y="1684845"/>
              <a:ext cx="182239" cy="182239"/>
            </a:xfrm>
            <a:prstGeom prst="ellipse">
              <a:avLst/>
            </a:prstGeom>
            <a:solidFill>
              <a:srgbClr val="FF0000">
                <a:alpha val="85000"/>
              </a:srgbClr>
            </a:solidFill>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39" name="Group 38"/>
          <p:cNvGrpSpPr/>
          <p:nvPr/>
        </p:nvGrpSpPr>
        <p:grpSpPr>
          <a:xfrm>
            <a:off x="855463" y="1133918"/>
            <a:ext cx="1045983" cy="1302534"/>
            <a:chOff x="7001146" y="1794683"/>
            <a:chExt cx="1045983" cy="1302534"/>
          </a:xfrm>
        </p:grpSpPr>
        <p:grpSp>
          <p:nvGrpSpPr>
            <p:cNvPr id="40" name="Group 39"/>
            <p:cNvGrpSpPr/>
            <p:nvPr/>
          </p:nvGrpSpPr>
          <p:grpSpPr>
            <a:xfrm>
              <a:off x="7001146" y="1825847"/>
              <a:ext cx="1045983" cy="1229675"/>
              <a:chOff x="2632574" y="3109378"/>
              <a:chExt cx="1045983" cy="1229675"/>
            </a:xfrm>
          </p:grpSpPr>
          <p:pic>
            <p:nvPicPr>
              <p:cNvPr id="43" name="Picture 42"/>
              <p:cNvPicPr>
                <a:picLocks noChangeAspect="1"/>
              </p:cNvPicPr>
              <p:nvPr/>
            </p:nvPicPr>
            <p:blipFill rotWithShape="1">
              <a:blip r:embed="rId3"/>
              <a:srcRect l="22999" t="53136" r="66595" b="25874"/>
              <a:stretch/>
            </p:blipFill>
            <p:spPr>
              <a:xfrm>
                <a:off x="2632574" y="3264767"/>
                <a:ext cx="860777" cy="987779"/>
              </a:xfrm>
              <a:prstGeom prst="rect">
                <a:avLst/>
              </a:prstGeom>
              <a:ln>
                <a:noFill/>
              </a:ln>
              <a:effectLst/>
            </p:spPr>
          </p:pic>
          <p:sp>
            <p:nvSpPr>
              <p:cNvPr id="44" name="Freeform 43"/>
              <p:cNvSpPr/>
              <p:nvPr/>
            </p:nvSpPr>
            <p:spPr>
              <a:xfrm>
                <a:off x="3030083" y="3464937"/>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rot="5400000">
                <a:off x="3034064" y="3374281"/>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rot="4335960" flipV="1">
                <a:off x="2935612" y="3843557"/>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rot="2070922" flipV="1">
                <a:off x="3025752" y="4045825"/>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2767760" y="3661776"/>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3348647" y="3285917"/>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3063898" y="3109378"/>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1" name="Freeform 50"/>
              <p:cNvSpPr/>
              <p:nvPr/>
            </p:nvSpPr>
            <p:spPr>
              <a:xfrm rot="16707887">
                <a:off x="2696782" y="3978001"/>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2" name="Freeform 51"/>
              <p:cNvSpPr/>
              <p:nvPr/>
            </p:nvSpPr>
            <p:spPr>
              <a:xfrm rot="14396343" flipH="1">
                <a:off x="3422420" y="3539565"/>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3" name="Freeform 52"/>
              <p:cNvSpPr/>
              <p:nvPr/>
            </p:nvSpPr>
            <p:spPr>
              <a:xfrm rot="11173683">
                <a:off x="3168741" y="4114559"/>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54" name="Freeform 53"/>
              <p:cNvSpPr/>
              <p:nvPr/>
            </p:nvSpPr>
            <p:spPr>
              <a:xfrm rot="20414408">
                <a:off x="2805403" y="3230168"/>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41" name="Oval 40"/>
            <p:cNvSpPr/>
            <p:nvPr/>
          </p:nvSpPr>
          <p:spPr>
            <a:xfrm>
              <a:off x="7589375" y="2914978"/>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42" name="Oval 41"/>
            <p:cNvSpPr/>
            <p:nvPr/>
          </p:nvSpPr>
          <p:spPr>
            <a:xfrm>
              <a:off x="7390740" y="1794683"/>
              <a:ext cx="182239" cy="182239"/>
            </a:xfrm>
            <a:prstGeom prst="ellipse">
              <a:avLst/>
            </a:prstGeom>
            <a:solidFill>
              <a:schemeClr val="accent5">
                <a:alpha val="85000"/>
              </a:schemeClr>
            </a:solidFill>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grpSp>
        <p:nvGrpSpPr>
          <p:cNvPr id="55" name="Group 54"/>
          <p:cNvGrpSpPr/>
          <p:nvPr/>
        </p:nvGrpSpPr>
        <p:grpSpPr>
          <a:xfrm>
            <a:off x="6970234" y="1141430"/>
            <a:ext cx="1045983" cy="1302534"/>
            <a:chOff x="5330246" y="1684845"/>
            <a:chExt cx="1045983" cy="1302534"/>
          </a:xfrm>
        </p:grpSpPr>
        <p:grpSp>
          <p:nvGrpSpPr>
            <p:cNvPr id="56" name="Group 55"/>
            <p:cNvGrpSpPr/>
            <p:nvPr/>
          </p:nvGrpSpPr>
          <p:grpSpPr>
            <a:xfrm>
              <a:off x="5330246" y="1711695"/>
              <a:ext cx="1045983" cy="1229675"/>
              <a:chOff x="5330246" y="1711695"/>
              <a:chExt cx="1045983" cy="1229675"/>
            </a:xfrm>
          </p:grpSpPr>
          <p:pic>
            <p:nvPicPr>
              <p:cNvPr id="59" name="Picture 58"/>
              <p:cNvPicPr>
                <a:picLocks noChangeAspect="1"/>
              </p:cNvPicPr>
              <p:nvPr/>
            </p:nvPicPr>
            <p:blipFill rotWithShape="1">
              <a:blip r:embed="rId3"/>
              <a:srcRect l="22999" t="53136" r="66595" b="25874"/>
              <a:stretch/>
            </p:blipFill>
            <p:spPr>
              <a:xfrm>
                <a:off x="5330246" y="1867084"/>
                <a:ext cx="860777" cy="987779"/>
              </a:xfrm>
              <a:prstGeom prst="rect">
                <a:avLst/>
              </a:prstGeom>
              <a:ln>
                <a:noFill/>
              </a:ln>
              <a:effectLst/>
            </p:spPr>
          </p:pic>
          <p:sp>
            <p:nvSpPr>
              <p:cNvPr id="60" name="Freeform 59"/>
              <p:cNvSpPr/>
              <p:nvPr/>
            </p:nvSpPr>
            <p:spPr>
              <a:xfrm>
                <a:off x="5727755" y="2067254"/>
                <a:ext cx="238272" cy="259995"/>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5400000">
                <a:off x="5731736" y="1976598"/>
                <a:ext cx="333801" cy="462418"/>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4335960" flipV="1">
                <a:off x="5633284" y="2445874"/>
                <a:ext cx="182817"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rot="2070922" flipV="1">
                <a:off x="5723424" y="2648142"/>
                <a:ext cx="79822" cy="45719"/>
              </a:xfrm>
              <a:custGeom>
                <a:avLst/>
                <a:gdLst>
                  <a:gd name="connsiteX0" fmla="*/ 0 w 238272"/>
                  <a:gd name="connsiteY0" fmla="*/ 259995 h 259995"/>
                  <a:gd name="connsiteX1" fmla="*/ 55002 w 238272"/>
                  <a:gd name="connsiteY1" fmla="*/ 139997 h 259995"/>
                  <a:gd name="connsiteX2" fmla="*/ 145004 w 238272"/>
                  <a:gd name="connsiteY2" fmla="*/ 64998 h 259995"/>
                  <a:gd name="connsiteX3" fmla="*/ 230007 w 238272"/>
                  <a:gd name="connsiteY3" fmla="*/ 19999 h 259995"/>
                  <a:gd name="connsiteX4" fmla="*/ 235007 w 238272"/>
                  <a:gd name="connsiteY4" fmla="*/ 0 h 25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272" h="259995">
                    <a:moveTo>
                      <a:pt x="0" y="259995"/>
                    </a:moveTo>
                    <a:cubicBezTo>
                      <a:pt x="15417" y="216245"/>
                      <a:pt x="30835" y="172496"/>
                      <a:pt x="55002" y="139997"/>
                    </a:cubicBezTo>
                    <a:cubicBezTo>
                      <a:pt x="79169" y="107498"/>
                      <a:pt x="115836" y="84998"/>
                      <a:pt x="145004" y="64998"/>
                    </a:cubicBezTo>
                    <a:cubicBezTo>
                      <a:pt x="174172" y="44998"/>
                      <a:pt x="215006" y="30832"/>
                      <a:pt x="230007" y="19999"/>
                    </a:cubicBezTo>
                    <a:cubicBezTo>
                      <a:pt x="245008" y="9166"/>
                      <a:pt x="235007" y="0"/>
                      <a:pt x="235007" y="0"/>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5465432" y="2264093"/>
                <a:ext cx="626025" cy="318911"/>
              </a:xfrm>
              <a:custGeom>
                <a:avLst/>
                <a:gdLst>
                  <a:gd name="connsiteX0" fmla="*/ 0 w 626025"/>
                  <a:gd name="connsiteY0" fmla="*/ 0 h 318911"/>
                  <a:gd name="connsiteX1" fmla="*/ 85424 w 626025"/>
                  <a:gd name="connsiteY1" fmla="*/ 108202 h 318911"/>
                  <a:gd name="connsiteX2" fmla="*/ 250579 w 626025"/>
                  <a:gd name="connsiteY2" fmla="*/ 210709 h 318911"/>
                  <a:gd name="connsiteX3" fmla="*/ 466988 w 626025"/>
                  <a:gd name="connsiteY3" fmla="*/ 284742 h 318911"/>
                  <a:gd name="connsiteX4" fmla="*/ 615057 w 626025"/>
                  <a:gd name="connsiteY4" fmla="*/ 313216 h 318911"/>
                  <a:gd name="connsiteX5" fmla="*/ 615057 w 626025"/>
                  <a:gd name="connsiteY5" fmla="*/ 318911 h 31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6025" h="318911">
                    <a:moveTo>
                      <a:pt x="0" y="0"/>
                    </a:moveTo>
                    <a:cubicBezTo>
                      <a:pt x="21830" y="36542"/>
                      <a:pt x="43661" y="73084"/>
                      <a:pt x="85424" y="108202"/>
                    </a:cubicBezTo>
                    <a:cubicBezTo>
                      <a:pt x="127187" y="143320"/>
                      <a:pt x="186985" y="181286"/>
                      <a:pt x="250579" y="210709"/>
                    </a:cubicBezTo>
                    <a:cubicBezTo>
                      <a:pt x="314173" y="240132"/>
                      <a:pt x="406242" y="267658"/>
                      <a:pt x="466988" y="284742"/>
                    </a:cubicBezTo>
                    <a:cubicBezTo>
                      <a:pt x="527734" y="301827"/>
                      <a:pt x="590379" y="307521"/>
                      <a:pt x="615057" y="313216"/>
                    </a:cubicBezTo>
                    <a:cubicBezTo>
                      <a:pt x="639735" y="318911"/>
                      <a:pt x="615057" y="318911"/>
                      <a:pt x="615057" y="318911"/>
                    </a:cubicBezTo>
                  </a:path>
                </a:pathLst>
              </a:custGeom>
              <a:ln>
                <a:solidFill>
                  <a:srgbClr val="3E2D8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046319" y="1888234"/>
                <a:ext cx="156085" cy="301826"/>
              </a:xfrm>
              <a:custGeom>
                <a:avLst/>
                <a:gdLst>
                  <a:gd name="connsiteX0" fmla="*/ 0 w 156085"/>
                  <a:gd name="connsiteY0" fmla="*/ 301826 h 301826"/>
                  <a:gd name="connsiteX1" fmla="*/ 39865 w 156085"/>
                  <a:gd name="connsiteY1" fmla="*/ 176540 h 301826"/>
                  <a:gd name="connsiteX2" fmla="*/ 148070 w 156085"/>
                  <a:gd name="connsiteY2" fmla="*/ 153761 h 301826"/>
                  <a:gd name="connsiteX3" fmla="*/ 148070 w 156085"/>
                  <a:gd name="connsiteY3" fmla="*/ 0 h 301826"/>
                </a:gdLst>
                <a:ahLst/>
                <a:cxnLst>
                  <a:cxn ang="0">
                    <a:pos x="connsiteX0" y="connsiteY0"/>
                  </a:cxn>
                  <a:cxn ang="0">
                    <a:pos x="connsiteX1" y="connsiteY1"/>
                  </a:cxn>
                  <a:cxn ang="0">
                    <a:pos x="connsiteX2" y="connsiteY2"/>
                  </a:cxn>
                  <a:cxn ang="0">
                    <a:pos x="connsiteX3" y="connsiteY3"/>
                  </a:cxn>
                </a:cxnLst>
                <a:rect l="l" t="t" r="r" b="b"/>
                <a:pathLst>
                  <a:path w="156085" h="301826">
                    <a:moveTo>
                      <a:pt x="0" y="301826"/>
                    </a:moveTo>
                    <a:cubicBezTo>
                      <a:pt x="7593" y="251521"/>
                      <a:pt x="15187" y="201217"/>
                      <a:pt x="39865" y="176540"/>
                    </a:cubicBezTo>
                    <a:cubicBezTo>
                      <a:pt x="64543" y="151862"/>
                      <a:pt x="130036" y="183184"/>
                      <a:pt x="148070" y="153761"/>
                    </a:cubicBezTo>
                    <a:cubicBezTo>
                      <a:pt x="166104" y="124338"/>
                      <a:pt x="148070" y="0"/>
                      <a:pt x="148070" y="0"/>
                    </a:cubicBez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5761570" y="1711695"/>
                <a:ext cx="102510"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7" name="Freeform 66"/>
              <p:cNvSpPr/>
              <p:nvPr/>
            </p:nvSpPr>
            <p:spPr>
              <a:xfrm rot="16707887">
                <a:off x="5394454" y="2580318"/>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8" name="Freeform 67"/>
              <p:cNvSpPr/>
              <p:nvPr/>
            </p:nvSpPr>
            <p:spPr>
              <a:xfrm rot="14396343" flipH="1">
                <a:off x="6120092" y="2141882"/>
                <a:ext cx="162965" cy="349309"/>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69" name="Freeform 68"/>
              <p:cNvSpPr/>
              <p:nvPr/>
            </p:nvSpPr>
            <p:spPr>
              <a:xfrm rot="11173683">
                <a:off x="5866413" y="2716876"/>
                <a:ext cx="188126" cy="22449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sp>
            <p:nvSpPr>
              <p:cNvPr id="70" name="Freeform 69"/>
              <p:cNvSpPr/>
              <p:nvPr/>
            </p:nvSpPr>
            <p:spPr>
              <a:xfrm rot="20414408">
                <a:off x="5503075" y="1832485"/>
                <a:ext cx="152579" cy="347384"/>
              </a:xfrm>
              <a:custGeom>
                <a:avLst/>
                <a:gdLst>
                  <a:gd name="connsiteX0" fmla="*/ 102510 w 102510"/>
                  <a:gd name="connsiteY0" fmla="*/ 347384 h 347384"/>
                  <a:gd name="connsiteX1" fmla="*/ 5695 w 102510"/>
                  <a:gd name="connsiteY1" fmla="*/ 199319 h 347384"/>
                  <a:gd name="connsiteX2" fmla="*/ 62645 w 102510"/>
                  <a:gd name="connsiteY2" fmla="*/ 119591 h 347384"/>
                  <a:gd name="connsiteX3" fmla="*/ 0 w 102510"/>
                  <a:gd name="connsiteY3" fmla="*/ 0 h 347384"/>
                  <a:gd name="connsiteX4" fmla="*/ 0 w 102510"/>
                  <a:gd name="connsiteY4" fmla="*/ 0 h 3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10" h="347384">
                    <a:moveTo>
                      <a:pt x="102510" y="347384"/>
                    </a:moveTo>
                    <a:cubicBezTo>
                      <a:pt x="57424" y="292334"/>
                      <a:pt x="12339" y="237284"/>
                      <a:pt x="5695" y="199319"/>
                    </a:cubicBezTo>
                    <a:cubicBezTo>
                      <a:pt x="-949" y="161354"/>
                      <a:pt x="63594" y="152811"/>
                      <a:pt x="62645" y="119591"/>
                    </a:cubicBezTo>
                    <a:cubicBezTo>
                      <a:pt x="61696" y="86371"/>
                      <a:pt x="0" y="0"/>
                      <a:pt x="0" y="0"/>
                    </a:cubicBezTo>
                    <a:lnTo>
                      <a:pt x="0" y="0"/>
                    </a:lnTo>
                  </a:path>
                </a:pathLst>
              </a:custGeom>
              <a:ln>
                <a:solidFill>
                  <a:srgbClr val="3D2C85"/>
                </a:solidFill>
              </a:ln>
              <a:effectLst>
                <a:glow rad="63500">
                  <a:schemeClr val="accent4">
                    <a:satMod val="175000"/>
                    <a:alpha val="40000"/>
                  </a:schemeClr>
                </a:glo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5">
                      <a:lumMod val="75000"/>
                    </a:schemeClr>
                  </a:solidFill>
                </a:endParaRPr>
              </a:p>
            </p:txBody>
          </p:sp>
        </p:grpSp>
        <p:sp>
          <p:nvSpPr>
            <p:cNvPr id="57" name="Oval 56"/>
            <p:cNvSpPr/>
            <p:nvPr/>
          </p:nvSpPr>
          <p:spPr>
            <a:xfrm>
              <a:off x="5895996" y="2805140"/>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sp>
          <p:nvSpPr>
            <p:cNvPr id="58" name="Oval 57"/>
            <p:cNvSpPr/>
            <p:nvPr/>
          </p:nvSpPr>
          <p:spPr>
            <a:xfrm>
              <a:off x="5697361" y="1684845"/>
              <a:ext cx="182239" cy="182239"/>
            </a:xfrm>
            <a:prstGeom prst="ellipse">
              <a:avLst/>
            </a:prstGeom>
            <a:solidFill>
              <a:schemeClr val="accent6">
                <a:alpha val="85000"/>
              </a:schemeClr>
            </a:solidFill>
            <a:effectLst>
              <a:glow rad="63500">
                <a:schemeClr val="accent6">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6600"/>
                </a:solidFill>
              </a:endParaRPr>
            </a:p>
          </p:txBody>
        </p:sp>
      </p:grpSp>
      <p:sp>
        <p:nvSpPr>
          <p:cNvPr id="71" name="Rectangle 70"/>
          <p:cNvSpPr/>
          <p:nvPr/>
        </p:nvSpPr>
        <p:spPr>
          <a:xfrm>
            <a:off x="-272478" y="2449402"/>
            <a:ext cx="2354065" cy="523220"/>
          </a:xfrm>
          <a:prstGeom prst="rect">
            <a:avLst/>
          </a:prstGeom>
        </p:spPr>
        <p:txBody>
          <a:bodyPr wrap="square">
            <a:spAutoFit/>
          </a:bodyPr>
          <a:lstStyle/>
          <a:p>
            <a:pPr marL="634968" algn="ctr">
              <a:defRPr/>
            </a:pPr>
            <a:r>
              <a:rPr lang="en-US" sz="2800" b="1" dirty="0">
                <a:solidFill>
                  <a:schemeClr val="accent1"/>
                </a:solidFill>
              </a:rPr>
              <a:t>H3K4me1</a:t>
            </a:r>
            <a:endParaRPr lang="en-US" sz="2800" dirty="0"/>
          </a:p>
        </p:txBody>
      </p:sp>
      <p:sp>
        <p:nvSpPr>
          <p:cNvPr id="72" name="Rectangle 71"/>
          <p:cNvSpPr/>
          <p:nvPr/>
        </p:nvSpPr>
        <p:spPr>
          <a:xfrm>
            <a:off x="1846426" y="2481717"/>
            <a:ext cx="2393142" cy="523220"/>
          </a:xfrm>
          <a:prstGeom prst="rect">
            <a:avLst/>
          </a:prstGeom>
        </p:spPr>
        <p:txBody>
          <a:bodyPr wrap="square">
            <a:spAutoFit/>
          </a:bodyPr>
          <a:lstStyle/>
          <a:p>
            <a:pPr marL="634968">
              <a:defRPr/>
            </a:pPr>
            <a:r>
              <a:rPr lang="en-US" sz="2800" b="1" dirty="0">
                <a:solidFill>
                  <a:schemeClr val="accent3"/>
                </a:solidFill>
              </a:rPr>
              <a:t>H3K4me3</a:t>
            </a:r>
            <a:endParaRPr lang="en-US" sz="2800" dirty="0"/>
          </a:p>
        </p:txBody>
      </p:sp>
      <p:sp>
        <p:nvSpPr>
          <p:cNvPr id="73" name="Rectangle 72"/>
          <p:cNvSpPr/>
          <p:nvPr/>
        </p:nvSpPr>
        <p:spPr>
          <a:xfrm>
            <a:off x="6091444" y="2500788"/>
            <a:ext cx="2471018" cy="523220"/>
          </a:xfrm>
          <a:prstGeom prst="rect">
            <a:avLst/>
          </a:prstGeom>
        </p:spPr>
        <p:txBody>
          <a:bodyPr wrap="square">
            <a:spAutoFit/>
          </a:bodyPr>
          <a:lstStyle/>
          <a:p>
            <a:pPr marL="634968">
              <a:defRPr/>
            </a:pPr>
            <a:r>
              <a:rPr lang="en-US" sz="2800" b="1" dirty="0">
                <a:solidFill>
                  <a:schemeClr val="accent6"/>
                </a:solidFill>
              </a:rPr>
              <a:t>H3K27me3</a:t>
            </a:r>
            <a:endParaRPr lang="en-US" sz="2800" dirty="0"/>
          </a:p>
        </p:txBody>
      </p:sp>
      <p:sp>
        <p:nvSpPr>
          <p:cNvPr id="74" name="Rectangle 73"/>
          <p:cNvSpPr/>
          <p:nvPr/>
        </p:nvSpPr>
        <p:spPr>
          <a:xfrm>
            <a:off x="4077493" y="2481717"/>
            <a:ext cx="2334528" cy="523220"/>
          </a:xfrm>
          <a:prstGeom prst="rect">
            <a:avLst/>
          </a:prstGeom>
        </p:spPr>
        <p:txBody>
          <a:bodyPr wrap="square">
            <a:spAutoFit/>
          </a:bodyPr>
          <a:lstStyle/>
          <a:p>
            <a:pPr marL="634968">
              <a:defRPr/>
            </a:pPr>
            <a:r>
              <a:rPr lang="en-US" sz="2800" b="1" dirty="0">
                <a:solidFill>
                  <a:srgbClr val="FF0000"/>
                </a:solidFill>
              </a:rPr>
              <a:t>H3K27ac</a:t>
            </a:r>
            <a:endParaRPr lang="en-US" sz="2800" dirty="0"/>
          </a:p>
        </p:txBody>
      </p:sp>
      <p:sp>
        <p:nvSpPr>
          <p:cNvPr id="75" name="Title 2"/>
          <p:cNvSpPr>
            <a:spLocks noGrp="1"/>
          </p:cNvSpPr>
          <p:nvPr>
            <p:ph type="title"/>
          </p:nvPr>
        </p:nvSpPr>
        <p:spPr>
          <a:xfrm>
            <a:off x="254000" y="161751"/>
            <a:ext cx="8890000" cy="731349"/>
          </a:xfrm>
        </p:spPr>
        <p:txBody>
          <a:bodyPr>
            <a:normAutofit fontScale="90000"/>
          </a:bodyPr>
          <a:lstStyle/>
          <a:p>
            <a:r>
              <a:rPr lang="en-US" dirty="0"/>
              <a:t>ChIP-seq data from 10 individuals</a:t>
            </a:r>
          </a:p>
        </p:txBody>
      </p:sp>
      <p:pic>
        <p:nvPicPr>
          <p:cNvPr id="76" name="Picture 75" descr="freesilos-8.jpg"/>
          <p:cNvPicPr>
            <a:picLocks noChangeAspect="1"/>
          </p:cNvPicPr>
          <p:nvPr/>
        </p:nvPicPr>
        <p:blipFill rotWithShape="1">
          <a:blip r:embed="rId4">
            <a:extLst>
              <a:ext uri="{BEBA8EAE-BF5A-486C-A8C5-ECC9F3942E4B}">
                <a14:imgProps xmlns:a14="http://schemas.microsoft.com/office/drawing/2010/main">
                  <a14:imgLayer r:embed="rId5">
                    <a14:imgEffect>
                      <a14:backgroundRemoval t="0" b="89418" l="980" r="97843">
                        <a14:foregroundMark x1="16863" y1="37566" x2="16863" y2="37566"/>
                        <a14:foregroundMark x1="6863" y1="48677" x2="6863" y2="48677"/>
                        <a14:foregroundMark x1="48824" y1="31746" x2="48824" y2="31746"/>
                        <a14:foregroundMark x1="59608" y1="33333" x2="59608" y2="33333"/>
                        <a14:foregroundMark x1="82549" y1="33333" x2="82549" y2="33333"/>
                        <a14:foregroundMark x1="93922" y1="25926" x2="93922" y2="25926"/>
                        <a14:foregroundMark x1="39804" y1="13228" x2="39804" y2="13228"/>
                        <a14:backgroundMark x1="89804" y1="74074" x2="89804" y2="74074"/>
                        <a14:backgroundMark x1="56863" y1="32804" x2="56863" y2="32804"/>
                        <a14:backgroundMark x1="52157" y1="41270" x2="52157" y2="41270"/>
                      </a14:backgroundRemoval>
                    </a14:imgEffect>
                  </a14:imgLayer>
                </a14:imgProps>
              </a:ext>
              <a:ext uri="{28A0092B-C50C-407E-A947-70E740481C1C}">
                <a14:useLocalDpi xmlns:a14="http://schemas.microsoft.com/office/drawing/2010/main" val="0"/>
              </a:ext>
            </a:extLst>
          </a:blip>
          <a:srcRect b="11967"/>
          <a:stretch/>
        </p:blipFill>
        <p:spPr>
          <a:xfrm>
            <a:off x="962974" y="3059118"/>
            <a:ext cx="6477000" cy="2113027"/>
          </a:xfrm>
          <a:prstGeom prst="rect">
            <a:avLst/>
          </a:prstGeom>
        </p:spPr>
      </p:pic>
      <p:pic>
        <p:nvPicPr>
          <p:cNvPr id="77" name="Picture 76" descr="freesilos-8.jpg"/>
          <p:cNvPicPr>
            <a:picLocks noChangeAspect="1"/>
          </p:cNvPicPr>
          <p:nvPr/>
        </p:nvPicPr>
        <p:blipFill rotWithShape="1">
          <a:blip r:embed="rId4">
            <a:extLst>
              <a:ext uri="{BEBA8EAE-BF5A-486C-A8C5-ECC9F3942E4B}">
                <a14:imgProps xmlns:a14="http://schemas.microsoft.com/office/drawing/2010/main">
                  <a14:imgLayer r:embed="rId5">
                    <a14:imgEffect>
                      <a14:backgroundRemoval t="0" b="89418" l="980" r="97843">
                        <a14:foregroundMark x1="16863" y1="37566" x2="16863" y2="37566"/>
                        <a14:foregroundMark x1="6863" y1="48677" x2="6863" y2="48677"/>
                        <a14:foregroundMark x1="48824" y1="31746" x2="48824" y2="31746"/>
                        <a14:foregroundMark x1="59608" y1="33333" x2="59608" y2="33333"/>
                        <a14:foregroundMark x1="82549" y1="33333" x2="82549" y2="33333"/>
                        <a14:foregroundMark x1="93922" y1="25926" x2="93922" y2="25926"/>
                        <a14:foregroundMark x1="39804" y1="13228" x2="39804" y2="13228"/>
                        <a14:backgroundMark x1="89804" y1="74074" x2="89804" y2="74074"/>
                        <a14:backgroundMark x1="56863" y1="32804" x2="56863" y2="32804"/>
                        <a14:backgroundMark x1="52157" y1="41270" x2="52157" y2="41270"/>
                      </a14:backgroundRemoval>
                    </a14:imgEffect>
                  </a14:imgLayer>
                </a14:imgProps>
              </a:ext>
              <a:ext uri="{28A0092B-C50C-407E-A947-70E740481C1C}">
                <a14:useLocalDpi xmlns:a14="http://schemas.microsoft.com/office/drawing/2010/main" val="0"/>
              </a:ext>
            </a:extLst>
          </a:blip>
          <a:srcRect r="86840" b="11967"/>
          <a:stretch/>
        </p:blipFill>
        <p:spPr>
          <a:xfrm flipH="1">
            <a:off x="7058978" y="3246154"/>
            <a:ext cx="852366" cy="2113027"/>
          </a:xfrm>
          <a:prstGeom prst="rect">
            <a:avLst/>
          </a:prstGeom>
        </p:spPr>
      </p:pic>
    </p:spTree>
    <p:extLst>
      <p:ext uri="{BB962C8B-B14F-4D97-AF65-F5344CB8AC3E}">
        <p14:creationId xmlns:p14="http://schemas.microsoft.com/office/powerpoint/2010/main" val="3254492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16982"/>
            <a:ext cx="8229600" cy="1370346"/>
          </a:xfrm>
        </p:spPr>
        <p:txBody>
          <a:bodyPr>
            <a:normAutofit fontScale="90000"/>
          </a:bodyPr>
          <a:lstStyle/>
          <a:p>
            <a:r>
              <a:rPr lang="en-US" dirty="0"/>
              <a:t>Are </a:t>
            </a:r>
            <a:r>
              <a:rPr lang="en-US" dirty="0" err="1"/>
              <a:t>eQTLs</a:t>
            </a:r>
            <a:r>
              <a:rPr lang="en-US" dirty="0"/>
              <a:t> also associated with histone modifications?</a:t>
            </a:r>
          </a:p>
        </p:txBody>
      </p:sp>
      <p:sp>
        <p:nvSpPr>
          <p:cNvPr id="7" name="Rectangle 6"/>
          <p:cNvSpPr/>
          <p:nvPr/>
        </p:nvSpPr>
        <p:spPr>
          <a:xfrm rot="5400000" flipV="1">
            <a:off x="964681" y="5174816"/>
            <a:ext cx="904834" cy="18849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1591389" y="1751526"/>
            <a:ext cx="6419937" cy="4404612"/>
            <a:chOff x="1334692" y="1429792"/>
            <a:chExt cx="6419937" cy="4404612"/>
          </a:xfrm>
        </p:grpSpPr>
        <p:pic>
          <p:nvPicPr>
            <p:cNvPr id="4" name="Picture 3"/>
            <p:cNvPicPr>
              <a:picLocks noChangeAspect="1"/>
            </p:cNvPicPr>
            <p:nvPr/>
          </p:nvPicPr>
          <p:blipFill rotWithShape="1">
            <a:blip r:embed="rId3"/>
            <a:srcRect l="52278" b="27123"/>
            <a:stretch/>
          </p:blipFill>
          <p:spPr>
            <a:xfrm>
              <a:off x="2071965" y="1591088"/>
              <a:ext cx="4727370" cy="3370384"/>
            </a:xfrm>
            <a:prstGeom prst="rect">
              <a:avLst/>
            </a:prstGeom>
          </p:spPr>
        </p:pic>
        <p:sp>
          <p:nvSpPr>
            <p:cNvPr id="6" name="Rectangle 5"/>
            <p:cNvSpPr/>
            <p:nvPr/>
          </p:nvSpPr>
          <p:spPr>
            <a:xfrm rot="5400000" flipV="1">
              <a:off x="1907135" y="1205249"/>
              <a:ext cx="904834" cy="18849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4"/>
            <a:srcRect l="87757" b="14936"/>
            <a:stretch/>
          </p:blipFill>
          <p:spPr>
            <a:xfrm>
              <a:off x="2359552" y="1685530"/>
              <a:ext cx="135464" cy="3275941"/>
            </a:xfrm>
            <a:prstGeom prst="rect">
              <a:avLst/>
            </a:prstGeom>
          </p:spPr>
        </p:pic>
        <p:sp>
          <p:nvSpPr>
            <p:cNvPr id="14" name="TextBox 13"/>
            <p:cNvSpPr txBox="1"/>
            <p:nvPr/>
          </p:nvSpPr>
          <p:spPr>
            <a:xfrm>
              <a:off x="1596302" y="1610621"/>
              <a:ext cx="821284" cy="523220"/>
            </a:xfrm>
            <a:prstGeom prst="rect">
              <a:avLst/>
            </a:prstGeom>
            <a:noFill/>
          </p:spPr>
          <p:txBody>
            <a:bodyPr wrap="none" rtlCol="0">
              <a:spAutoFit/>
            </a:bodyPr>
            <a:lstStyle/>
            <a:p>
              <a:r>
                <a:rPr lang="en-US" sz="2800" dirty="0"/>
                <a:t>25.0</a:t>
              </a:r>
            </a:p>
          </p:txBody>
        </p:sp>
        <p:sp>
          <p:nvSpPr>
            <p:cNvPr id="15" name="TextBox 14"/>
            <p:cNvSpPr txBox="1"/>
            <p:nvPr/>
          </p:nvSpPr>
          <p:spPr>
            <a:xfrm>
              <a:off x="1778293" y="4521206"/>
              <a:ext cx="639293" cy="523220"/>
            </a:xfrm>
            <a:prstGeom prst="rect">
              <a:avLst/>
            </a:prstGeom>
            <a:noFill/>
          </p:spPr>
          <p:txBody>
            <a:bodyPr wrap="none" rtlCol="0">
              <a:spAutoFit/>
            </a:bodyPr>
            <a:lstStyle/>
            <a:p>
              <a:r>
                <a:rPr lang="en-US" sz="2800" dirty="0"/>
                <a:t>0.0</a:t>
              </a:r>
            </a:p>
          </p:txBody>
        </p:sp>
        <p:sp>
          <p:nvSpPr>
            <p:cNvPr id="16" name="TextBox 15"/>
            <p:cNvSpPr txBox="1"/>
            <p:nvPr/>
          </p:nvSpPr>
          <p:spPr>
            <a:xfrm rot="16200000">
              <a:off x="415267" y="3087881"/>
              <a:ext cx="2362070" cy="523220"/>
            </a:xfrm>
            <a:prstGeom prst="rect">
              <a:avLst/>
            </a:prstGeom>
            <a:noFill/>
          </p:spPr>
          <p:txBody>
            <a:bodyPr wrap="none" rtlCol="0">
              <a:spAutoFit/>
            </a:bodyPr>
            <a:lstStyle/>
            <a:p>
              <a:r>
                <a:rPr lang="en-US" sz="2800" dirty="0"/>
                <a:t>RNA-</a:t>
              </a:r>
              <a:r>
                <a:rPr lang="en-US" sz="2800" dirty="0" err="1"/>
                <a:t>seq</a:t>
              </a:r>
              <a:r>
                <a:rPr lang="en-US" sz="2800" dirty="0"/>
                <a:t> FPKM</a:t>
              </a:r>
            </a:p>
          </p:txBody>
        </p:sp>
        <p:sp>
          <p:nvSpPr>
            <p:cNvPr id="17" name="TextBox 16"/>
            <p:cNvSpPr txBox="1"/>
            <p:nvPr/>
          </p:nvSpPr>
          <p:spPr>
            <a:xfrm>
              <a:off x="2254352" y="4971658"/>
              <a:ext cx="749224" cy="523220"/>
            </a:xfrm>
            <a:prstGeom prst="rect">
              <a:avLst/>
            </a:prstGeom>
            <a:noFill/>
          </p:spPr>
          <p:txBody>
            <a:bodyPr wrap="none" rtlCol="0">
              <a:spAutoFit/>
            </a:bodyPr>
            <a:lstStyle/>
            <a:p>
              <a:r>
                <a:rPr lang="en-US" sz="2800" dirty="0"/>
                <a:t>-1.0</a:t>
              </a:r>
            </a:p>
          </p:txBody>
        </p:sp>
        <p:sp>
          <p:nvSpPr>
            <p:cNvPr id="18" name="TextBox 17"/>
            <p:cNvSpPr txBox="1"/>
            <p:nvPr/>
          </p:nvSpPr>
          <p:spPr>
            <a:xfrm>
              <a:off x="5878086" y="4971658"/>
              <a:ext cx="818128" cy="523220"/>
            </a:xfrm>
            <a:prstGeom prst="rect">
              <a:avLst/>
            </a:prstGeom>
            <a:noFill/>
          </p:spPr>
          <p:txBody>
            <a:bodyPr wrap="none" rtlCol="0">
              <a:spAutoFit/>
            </a:bodyPr>
            <a:lstStyle/>
            <a:p>
              <a:r>
                <a:rPr lang="en-US" sz="2800" dirty="0"/>
                <a:t>+1.0</a:t>
              </a:r>
            </a:p>
          </p:txBody>
        </p:sp>
        <p:sp>
          <p:nvSpPr>
            <p:cNvPr id="19" name="TextBox 18"/>
            <p:cNvSpPr txBox="1"/>
            <p:nvPr/>
          </p:nvSpPr>
          <p:spPr>
            <a:xfrm>
              <a:off x="4139909" y="4971658"/>
              <a:ext cx="639293" cy="523220"/>
            </a:xfrm>
            <a:prstGeom prst="rect">
              <a:avLst/>
            </a:prstGeom>
            <a:noFill/>
          </p:spPr>
          <p:txBody>
            <a:bodyPr wrap="none" rtlCol="0">
              <a:spAutoFit/>
            </a:bodyPr>
            <a:lstStyle/>
            <a:p>
              <a:r>
                <a:rPr lang="en-US" sz="2800" dirty="0"/>
                <a:t>0.0</a:t>
              </a:r>
            </a:p>
          </p:txBody>
        </p:sp>
        <p:sp>
          <p:nvSpPr>
            <p:cNvPr id="22" name="TextBox 21"/>
            <p:cNvSpPr txBox="1"/>
            <p:nvPr/>
          </p:nvSpPr>
          <p:spPr>
            <a:xfrm>
              <a:off x="4779202" y="1429792"/>
              <a:ext cx="2462533" cy="954107"/>
            </a:xfrm>
            <a:prstGeom prst="rect">
              <a:avLst/>
            </a:prstGeom>
            <a:noFill/>
          </p:spPr>
          <p:txBody>
            <a:bodyPr wrap="none" rtlCol="0">
              <a:spAutoFit/>
            </a:bodyPr>
            <a:lstStyle/>
            <a:p>
              <a:r>
                <a:rPr lang="en-US" sz="2800" dirty="0">
                  <a:solidFill>
                    <a:srgbClr val="416AB5"/>
                  </a:solidFill>
                </a:rPr>
                <a:t>homozygous </a:t>
              </a:r>
            </a:p>
            <a:p>
              <a:r>
                <a:rPr lang="en-US" sz="2800" dirty="0">
                  <a:solidFill>
                    <a:srgbClr val="416AB5"/>
                  </a:solidFill>
                </a:rPr>
                <a:t>high expression </a:t>
              </a:r>
            </a:p>
          </p:txBody>
        </p:sp>
        <p:sp>
          <p:nvSpPr>
            <p:cNvPr id="23" name="TextBox 22"/>
            <p:cNvSpPr txBox="1"/>
            <p:nvPr/>
          </p:nvSpPr>
          <p:spPr>
            <a:xfrm>
              <a:off x="5002918" y="2526756"/>
              <a:ext cx="2157286" cy="523220"/>
            </a:xfrm>
            <a:prstGeom prst="rect">
              <a:avLst/>
            </a:prstGeom>
            <a:noFill/>
          </p:spPr>
          <p:txBody>
            <a:bodyPr wrap="none" rtlCol="0">
              <a:spAutoFit/>
            </a:bodyPr>
            <a:lstStyle/>
            <a:p>
              <a:r>
                <a:rPr lang="en-US" sz="2800" dirty="0">
                  <a:solidFill>
                    <a:srgbClr val="881A86"/>
                  </a:solidFill>
                </a:rPr>
                <a:t>heterozygous</a:t>
              </a:r>
            </a:p>
          </p:txBody>
        </p:sp>
        <p:sp>
          <p:nvSpPr>
            <p:cNvPr id="24" name="TextBox 23"/>
            <p:cNvSpPr txBox="1"/>
            <p:nvPr/>
          </p:nvSpPr>
          <p:spPr>
            <a:xfrm>
              <a:off x="5392384" y="3095095"/>
              <a:ext cx="2362245" cy="954107"/>
            </a:xfrm>
            <a:prstGeom prst="rect">
              <a:avLst/>
            </a:prstGeom>
            <a:noFill/>
          </p:spPr>
          <p:txBody>
            <a:bodyPr wrap="none" rtlCol="0">
              <a:spAutoFit/>
            </a:bodyPr>
            <a:lstStyle/>
            <a:p>
              <a:r>
                <a:rPr lang="en-US" sz="2800" dirty="0">
                  <a:solidFill>
                    <a:srgbClr val="EF8525"/>
                  </a:solidFill>
                </a:rPr>
                <a:t>homozygous</a:t>
              </a:r>
            </a:p>
            <a:p>
              <a:r>
                <a:rPr lang="en-US" sz="2800" dirty="0">
                  <a:solidFill>
                    <a:srgbClr val="EF8525"/>
                  </a:solidFill>
                </a:rPr>
                <a:t>low expression </a:t>
              </a:r>
            </a:p>
          </p:txBody>
        </p:sp>
        <p:sp>
          <p:nvSpPr>
            <p:cNvPr id="27" name="TextBox 26"/>
            <p:cNvSpPr txBox="1"/>
            <p:nvPr/>
          </p:nvSpPr>
          <p:spPr>
            <a:xfrm>
              <a:off x="2759862" y="5311184"/>
              <a:ext cx="3436658" cy="523220"/>
            </a:xfrm>
            <a:prstGeom prst="rect">
              <a:avLst/>
            </a:prstGeom>
            <a:noFill/>
          </p:spPr>
          <p:txBody>
            <a:bodyPr wrap="none" rtlCol="0">
              <a:spAutoFit/>
            </a:bodyPr>
            <a:lstStyle/>
            <a:p>
              <a:r>
                <a:rPr lang="en-US" sz="2800" dirty="0"/>
                <a:t>distance from TSS (kb)</a:t>
              </a:r>
            </a:p>
          </p:txBody>
        </p:sp>
      </p:grpSp>
      <p:grpSp>
        <p:nvGrpSpPr>
          <p:cNvPr id="9" name="Group 8"/>
          <p:cNvGrpSpPr/>
          <p:nvPr/>
        </p:nvGrpSpPr>
        <p:grpSpPr>
          <a:xfrm>
            <a:off x="4206166" y="6336593"/>
            <a:ext cx="1659466" cy="330167"/>
            <a:chOff x="4833287" y="3070270"/>
            <a:chExt cx="588473" cy="330167"/>
          </a:xfrm>
        </p:grpSpPr>
        <p:cxnSp>
          <p:nvCxnSpPr>
            <p:cNvPr id="11" name="Straight Connector 10"/>
            <p:cNvCxnSpPr/>
            <p:nvPr/>
          </p:nvCxnSpPr>
          <p:spPr>
            <a:xfrm>
              <a:off x="4833287" y="3400437"/>
              <a:ext cx="588473" cy="0"/>
            </a:xfrm>
            <a:prstGeom prst="line">
              <a:avLst/>
            </a:prstGeom>
            <a:ln w="28575" cmpd="sng">
              <a:solidFill>
                <a:srgbClr val="000000"/>
              </a:solidFill>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5014317" y="3070270"/>
              <a:ext cx="309007" cy="0"/>
            </a:xfrm>
            <a:prstGeom prst="straightConnector1">
              <a:avLst/>
            </a:prstGeom>
            <a:ln w="57150" cmpd="sng">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14317" y="3070270"/>
              <a:ext cx="0" cy="31323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2776325" y="1966970"/>
            <a:ext cx="1467544" cy="523220"/>
          </a:xfrm>
          <a:prstGeom prst="rect">
            <a:avLst/>
          </a:prstGeom>
          <a:solidFill>
            <a:srgbClr val="FFFFFF"/>
          </a:solidFill>
          <a:ln>
            <a:solidFill>
              <a:srgbClr val="000000"/>
            </a:solidFill>
          </a:ln>
        </p:spPr>
        <p:txBody>
          <a:bodyPr wrap="none" rtlCol="0">
            <a:spAutoFit/>
          </a:bodyPr>
          <a:lstStyle/>
          <a:p>
            <a:r>
              <a:rPr lang="en-US" sz="2800" b="1" dirty="0"/>
              <a:t>RNA-</a:t>
            </a:r>
            <a:r>
              <a:rPr lang="en-US" sz="2800" b="1" dirty="0" err="1"/>
              <a:t>seq</a:t>
            </a:r>
            <a:endParaRPr lang="en-US" sz="2800" b="1" dirty="0"/>
          </a:p>
        </p:txBody>
      </p:sp>
    </p:spTree>
    <p:extLst>
      <p:ext uri="{BB962C8B-B14F-4D97-AF65-F5344CB8AC3E}">
        <p14:creationId xmlns:p14="http://schemas.microsoft.com/office/powerpoint/2010/main" val="646679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74366"/>
            <a:ext cx="8229600" cy="731349"/>
          </a:xfrm>
        </p:spPr>
        <p:txBody>
          <a:bodyPr>
            <a:normAutofit fontScale="90000"/>
          </a:bodyPr>
          <a:lstStyle/>
          <a:p>
            <a:r>
              <a:rPr lang="en-US" dirty="0"/>
              <a:t>Are </a:t>
            </a:r>
            <a:r>
              <a:rPr lang="en-US" dirty="0" err="1"/>
              <a:t>eQTLs</a:t>
            </a:r>
            <a:r>
              <a:rPr lang="en-US" dirty="0"/>
              <a:t> also associated with histone modifications?</a:t>
            </a:r>
          </a:p>
        </p:txBody>
      </p:sp>
      <p:pic>
        <p:nvPicPr>
          <p:cNvPr id="4" name="Picture 3"/>
          <p:cNvPicPr>
            <a:picLocks noChangeAspect="1"/>
          </p:cNvPicPr>
          <p:nvPr/>
        </p:nvPicPr>
        <p:blipFill rotWithShape="1">
          <a:blip r:embed="rId3"/>
          <a:srcRect l="51179" t="5565" r="5618" b="71587"/>
          <a:stretch/>
        </p:blipFill>
        <p:spPr>
          <a:xfrm>
            <a:off x="904556" y="1294454"/>
            <a:ext cx="2857239" cy="2371149"/>
          </a:xfrm>
          <a:prstGeom prst="rect">
            <a:avLst/>
          </a:prstGeom>
        </p:spPr>
      </p:pic>
      <p:sp>
        <p:nvSpPr>
          <p:cNvPr id="7" name="Rectangle 6"/>
          <p:cNvSpPr/>
          <p:nvPr/>
        </p:nvSpPr>
        <p:spPr>
          <a:xfrm rot="5400000">
            <a:off x="3358670" y="987828"/>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3358670" y="3377579"/>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rot="5400000">
            <a:off x="6632528" y="3335815"/>
            <a:ext cx="217248"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rotWithShape="1">
          <a:blip r:embed="rId4"/>
          <a:srcRect b="77230"/>
          <a:stretch/>
        </p:blipFill>
        <p:spPr>
          <a:xfrm>
            <a:off x="507965" y="1333956"/>
            <a:ext cx="575790" cy="2206436"/>
          </a:xfrm>
          <a:prstGeom prst="rect">
            <a:avLst/>
          </a:prstGeom>
        </p:spPr>
      </p:pic>
      <p:sp>
        <p:nvSpPr>
          <p:cNvPr id="28" name="Rectangle 27"/>
          <p:cNvSpPr/>
          <p:nvPr/>
        </p:nvSpPr>
        <p:spPr>
          <a:xfrm rot="5400000" flipV="1">
            <a:off x="-116878" y="1954573"/>
            <a:ext cx="944942" cy="1009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507968" y="3760521"/>
            <a:ext cx="3253830" cy="2327032"/>
            <a:chOff x="660365" y="3910487"/>
            <a:chExt cx="3253830" cy="2327032"/>
          </a:xfrm>
        </p:grpSpPr>
        <p:pic>
          <p:nvPicPr>
            <p:cNvPr id="29" name="Picture 28"/>
            <p:cNvPicPr>
              <a:picLocks noChangeAspect="1"/>
            </p:cNvPicPr>
            <p:nvPr/>
          </p:nvPicPr>
          <p:blipFill rotWithShape="1">
            <a:blip r:embed="rId3"/>
            <a:srcRect l="51179" t="27533" r="5618" b="50044"/>
            <a:stretch/>
          </p:blipFill>
          <p:spPr>
            <a:xfrm>
              <a:off x="1056956" y="3910487"/>
              <a:ext cx="2857239" cy="2327032"/>
            </a:xfrm>
            <a:prstGeom prst="rect">
              <a:avLst/>
            </a:prstGeom>
          </p:spPr>
        </p:pic>
        <p:pic>
          <p:nvPicPr>
            <p:cNvPr id="30" name="Picture 29"/>
            <p:cNvPicPr>
              <a:picLocks noChangeAspect="1"/>
            </p:cNvPicPr>
            <p:nvPr/>
          </p:nvPicPr>
          <p:blipFill rotWithShape="1">
            <a:blip r:embed="rId4"/>
            <a:srcRect t="22405" b="55055"/>
            <a:stretch/>
          </p:blipFill>
          <p:spPr>
            <a:xfrm>
              <a:off x="660365" y="3959753"/>
              <a:ext cx="575790" cy="2184100"/>
            </a:xfrm>
            <a:prstGeom prst="rect">
              <a:avLst/>
            </a:prstGeom>
          </p:spPr>
        </p:pic>
      </p:grpSp>
      <p:grpSp>
        <p:nvGrpSpPr>
          <p:cNvPr id="41" name="Group 40"/>
          <p:cNvGrpSpPr/>
          <p:nvPr/>
        </p:nvGrpSpPr>
        <p:grpSpPr>
          <a:xfrm>
            <a:off x="711229" y="5843479"/>
            <a:ext cx="2973817" cy="657792"/>
            <a:chOff x="711229" y="5996991"/>
            <a:chExt cx="2973817" cy="657792"/>
          </a:xfrm>
        </p:grpSpPr>
        <p:sp>
          <p:nvSpPr>
            <p:cNvPr id="32" name="TextBox 31"/>
            <p:cNvSpPr txBox="1"/>
            <p:nvPr/>
          </p:nvSpPr>
          <p:spPr>
            <a:xfrm>
              <a:off x="863139" y="6254673"/>
              <a:ext cx="2507517" cy="400110"/>
            </a:xfrm>
            <a:prstGeom prst="rect">
              <a:avLst/>
            </a:prstGeom>
            <a:noFill/>
          </p:spPr>
          <p:txBody>
            <a:bodyPr wrap="none" rtlCol="0">
              <a:spAutoFit/>
            </a:bodyPr>
            <a:lstStyle/>
            <a:p>
              <a:r>
                <a:rPr lang="en-US" sz="2000" dirty="0"/>
                <a:t>distance from TSS (kb)</a:t>
              </a:r>
            </a:p>
          </p:txBody>
        </p:sp>
        <p:sp>
          <p:nvSpPr>
            <p:cNvPr id="33" name="TextBox 32"/>
            <p:cNvSpPr txBox="1"/>
            <p:nvPr/>
          </p:nvSpPr>
          <p:spPr>
            <a:xfrm>
              <a:off x="711229" y="5996991"/>
              <a:ext cx="587921" cy="400110"/>
            </a:xfrm>
            <a:prstGeom prst="rect">
              <a:avLst/>
            </a:prstGeom>
            <a:noFill/>
          </p:spPr>
          <p:txBody>
            <a:bodyPr wrap="none" rtlCol="0">
              <a:spAutoFit/>
            </a:bodyPr>
            <a:lstStyle/>
            <a:p>
              <a:r>
                <a:rPr lang="en-US" sz="2000" dirty="0"/>
                <a:t>-1.0</a:t>
              </a:r>
            </a:p>
          </p:txBody>
        </p:sp>
        <p:sp>
          <p:nvSpPr>
            <p:cNvPr id="34" name="TextBox 33"/>
            <p:cNvSpPr txBox="1"/>
            <p:nvPr/>
          </p:nvSpPr>
          <p:spPr>
            <a:xfrm>
              <a:off x="3047907" y="6019967"/>
              <a:ext cx="637139" cy="400110"/>
            </a:xfrm>
            <a:prstGeom prst="rect">
              <a:avLst/>
            </a:prstGeom>
            <a:noFill/>
          </p:spPr>
          <p:txBody>
            <a:bodyPr wrap="none" rtlCol="0">
              <a:spAutoFit/>
            </a:bodyPr>
            <a:lstStyle/>
            <a:p>
              <a:r>
                <a:rPr lang="en-US" sz="2000" dirty="0"/>
                <a:t>+1.0</a:t>
              </a:r>
            </a:p>
          </p:txBody>
        </p:sp>
        <p:sp>
          <p:nvSpPr>
            <p:cNvPr id="35" name="TextBox 34"/>
            <p:cNvSpPr txBox="1"/>
            <p:nvPr/>
          </p:nvSpPr>
          <p:spPr>
            <a:xfrm>
              <a:off x="1986704" y="6009775"/>
              <a:ext cx="509399" cy="400110"/>
            </a:xfrm>
            <a:prstGeom prst="rect">
              <a:avLst/>
            </a:prstGeom>
            <a:noFill/>
          </p:spPr>
          <p:txBody>
            <a:bodyPr wrap="none" rtlCol="0">
              <a:spAutoFit/>
            </a:bodyPr>
            <a:lstStyle/>
            <a:p>
              <a:r>
                <a:rPr lang="en-US" sz="2000" dirty="0"/>
                <a:t>0.0</a:t>
              </a:r>
            </a:p>
          </p:txBody>
        </p:sp>
      </p:grpSp>
      <p:sp>
        <p:nvSpPr>
          <p:cNvPr id="36" name="Rectangle 35"/>
          <p:cNvSpPr/>
          <p:nvPr/>
        </p:nvSpPr>
        <p:spPr>
          <a:xfrm rot="5400000" flipV="1">
            <a:off x="1249628" y="1079693"/>
            <a:ext cx="677980" cy="1009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1103243" y="1286368"/>
            <a:ext cx="1626392" cy="523220"/>
          </a:xfrm>
          <a:prstGeom prst="rect">
            <a:avLst/>
          </a:prstGeom>
          <a:solidFill>
            <a:srgbClr val="FFFFFF"/>
          </a:solidFill>
          <a:ln>
            <a:solidFill>
              <a:srgbClr val="000000"/>
            </a:solidFill>
          </a:ln>
        </p:spPr>
        <p:txBody>
          <a:bodyPr wrap="none" rtlCol="0">
            <a:spAutoFit/>
          </a:bodyPr>
          <a:lstStyle/>
          <a:p>
            <a:r>
              <a:rPr lang="en-US" sz="2800" b="1" dirty="0">
                <a:solidFill>
                  <a:srgbClr val="416AB5"/>
                </a:solidFill>
              </a:rPr>
              <a:t>H3K4me1</a:t>
            </a:r>
          </a:p>
        </p:txBody>
      </p:sp>
      <p:sp>
        <p:nvSpPr>
          <p:cNvPr id="37" name="Rectangle 36"/>
          <p:cNvSpPr/>
          <p:nvPr/>
        </p:nvSpPr>
        <p:spPr>
          <a:xfrm rot="5400000" flipV="1">
            <a:off x="1249628" y="3599301"/>
            <a:ext cx="677980" cy="1009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1090013" y="3786003"/>
            <a:ext cx="1626392" cy="523220"/>
          </a:xfrm>
          <a:prstGeom prst="rect">
            <a:avLst/>
          </a:prstGeom>
          <a:solidFill>
            <a:schemeClr val="bg1"/>
          </a:solidFill>
          <a:ln>
            <a:solidFill>
              <a:srgbClr val="000000"/>
            </a:solidFill>
          </a:ln>
        </p:spPr>
        <p:txBody>
          <a:bodyPr wrap="none" rtlCol="0">
            <a:spAutoFit/>
          </a:bodyPr>
          <a:lstStyle/>
          <a:p>
            <a:r>
              <a:rPr lang="en-US" sz="2800" b="1" dirty="0">
                <a:solidFill>
                  <a:srgbClr val="8DB236"/>
                </a:solidFill>
              </a:rPr>
              <a:t>H3K4me3</a:t>
            </a:r>
          </a:p>
        </p:txBody>
      </p:sp>
      <p:pic>
        <p:nvPicPr>
          <p:cNvPr id="38" name="Picture 37"/>
          <p:cNvPicPr>
            <a:picLocks noChangeAspect="1"/>
          </p:cNvPicPr>
          <p:nvPr/>
        </p:nvPicPr>
        <p:blipFill rotWithShape="1">
          <a:blip r:embed="rId3"/>
          <a:srcRect l="51179" t="71122" r="5618" b="7838"/>
          <a:stretch/>
        </p:blipFill>
        <p:spPr>
          <a:xfrm>
            <a:off x="5635703" y="3869311"/>
            <a:ext cx="2780169" cy="2124576"/>
          </a:xfrm>
          <a:prstGeom prst="rect">
            <a:avLst/>
          </a:prstGeom>
        </p:spPr>
      </p:pic>
      <p:sp>
        <p:nvSpPr>
          <p:cNvPr id="40" name="Rectangle 39"/>
          <p:cNvSpPr/>
          <p:nvPr/>
        </p:nvSpPr>
        <p:spPr>
          <a:xfrm rot="5400000">
            <a:off x="6642409" y="881912"/>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rotWithShape="1">
          <a:blip r:embed="rId4"/>
          <a:srcRect t="68083" r="-8031" b="10983"/>
          <a:stretch/>
        </p:blipFill>
        <p:spPr>
          <a:xfrm>
            <a:off x="5206401" y="3869311"/>
            <a:ext cx="622029" cy="2028468"/>
          </a:xfrm>
          <a:prstGeom prst="rect">
            <a:avLst/>
          </a:prstGeom>
        </p:spPr>
      </p:pic>
      <p:sp>
        <p:nvSpPr>
          <p:cNvPr id="24" name="TextBox 23"/>
          <p:cNvSpPr txBox="1"/>
          <p:nvPr/>
        </p:nvSpPr>
        <p:spPr>
          <a:xfrm>
            <a:off x="5788740" y="3786003"/>
            <a:ext cx="1808383" cy="523220"/>
          </a:xfrm>
          <a:prstGeom prst="rect">
            <a:avLst/>
          </a:prstGeom>
          <a:solidFill>
            <a:schemeClr val="bg1"/>
          </a:solidFill>
          <a:ln>
            <a:solidFill>
              <a:srgbClr val="000000"/>
            </a:solidFill>
          </a:ln>
        </p:spPr>
        <p:txBody>
          <a:bodyPr wrap="none" rtlCol="0">
            <a:spAutoFit/>
          </a:bodyPr>
          <a:lstStyle/>
          <a:p>
            <a:r>
              <a:rPr lang="en-US" sz="2800" b="1" dirty="0">
                <a:solidFill>
                  <a:srgbClr val="EF8525"/>
                </a:solidFill>
              </a:rPr>
              <a:t>H3K27me3</a:t>
            </a:r>
          </a:p>
        </p:txBody>
      </p:sp>
      <p:pic>
        <p:nvPicPr>
          <p:cNvPr id="6" name="Picture 5"/>
          <p:cNvPicPr>
            <a:picLocks noChangeAspect="1"/>
          </p:cNvPicPr>
          <p:nvPr/>
        </p:nvPicPr>
        <p:blipFill rotWithShape="1">
          <a:blip r:embed="rId3"/>
          <a:srcRect l="51179" t="49954" r="5618" b="28527"/>
          <a:stretch/>
        </p:blipFill>
        <p:spPr>
          <a:xfrm>
            <a:off x="5533095" y="1461574"/>
            <a:ext cx="2780169" cy="2173012"/>
          </a:xfrm>
          <a:prstGeom prst="rect">
            <a:avLst/>
          </a:prstGeom>
        </p:spPr>
      </p:pic>
      <p:pic>
        <p:nvPicPr>
          <p:cNvPr id="39" name="Picture 38"/>
          <p:cNvPicPr>
            <a:picLocks noChangeAspect="1"/>
          </p:cNvPicPr>
          <p:nvPr/>
        </p:nvPicPr>
        <p:blipFill rotWithShape="1">
          <a:blip r:embed="rId4"/>
          <a:srcRect t="45260" r="-8031" b="33538"/>
          <a:stretch/>
        </p:blipFill>
        <p:spPr>
          <a:xfrm>
            <a:off x="5153566" y="1412680"/>
            <a:ext cx="584795" cy="2054478"/>
          </a:xfrm>
          <a:prstGeom prst="rect">
            <a:avLst/>
          </a:prstGeom>
        </p:spPr>
      </p:pic>
      <p:sp>
        <p:nvSpPr>
          <p:cNvPr id="23" name="TextBox 22"/>
          <p:cNvSpPr txBox="1"/>
          <p:nvPr/>
        </p:nvSpPr>
        <p:spPr>
          <a:xfrm>
            <a:off x="5690256" y="1303080"/>
            <a:ext cx="1512123" cy="523220"/>
          </a:xfrm>
          <a:prstGeom prst="rect">
            <a:avLst/>
          </a:prstGeom>
          <a:solidFill>
            <a:srgbClr val="FFFFFF"/>
          </a:solidFill>
          <a:ln>
            <a:solidFill>
              <a:srgbClr val="000000"/>
            </a:solidFill>
          </a:ln>
        </p:spPr>
        <p:txBody>
          <a:bodyPr wrap="square" rtlCol="0">
            <a:spAutoFit/>
          </a:bodyPr>
          <a:lstStyle/>
          <a:p>
            <a:r>
              <a:rPr lang="en-US" sz="2800" b="1" dirty="0">
                <a:solidFill>
                  <a:srgbClr val="F50000"/>
                </a:solidFill>
              </a:rPr>
              <a:t>H3K27ac</a:t>
            </a:r>
          </a:p>
        </p:txBody>
      </p:sp>
      <p:grpSp>
        <p:nvGrpSpPr>
          <p:cNvPr id="42" name="Group 41"/>
          <p:cNvGrpSpPr/>
          <p:nvPr/>
        </p:nvGrpSpPr>
        <p:grpSpPr>
          <a:xfrm>
            <a:off x="5467399" y="5843479"/>
            <a:ext cx="2973817" cy="657792"/>
            <a:chOff x="711229" y="5996991"/>
            <a:chExt cx="2973817" cy="657792"/>
          </a:xfrm>
        </p:grpSpPr>
        <p:sp>
          <p:nvSpPr>
            <p:cNvPr id="43" name="TextBox 42"/>
            <p:cNvSpPr txBox="1"/>
            <p:nvPr/>
          </p:nvSpPr>
          <p:spPr>
            <a:xfrm>
              <a:off x="863139" y="6254673"/>
              <a:ext cx="2507517" cy="400110"/>
            </a:xfrm>
            <a:prstGeom prst="rect">
              <a:avLst/>
            </a:prstGeom>
            <a:noFill/>
          </p:spPr>
          <p:txBody>
            <a:bodyPr wrap="none" rtlCol="0">
              <a:spAutoFit/>
            </a:bodyPr>
            <a:lstStyle/>
            <a:p>
              <a:r>
                <a:rPr lang="en-US" sz="2000" dirty="0"/>
                <a:t>distance from TSS (kb)</a:t>
              </a:r>
            </a:p>
          </p:txBody>
        </p:sp>
        <p:sp>
          <p:nvSpPr>
            <p:cNvPr id="44" name="TextBox 43"/>
            <p:cNvSpPr txBox="1"/>
            <p:nvPr/>
          </p:nvSpPr>
          <p:spPr>
            <a:xfrm>
              <a:off x="711229" y="5996991"/>
              <a:ext cx="587921" cy="400110"/>
            </a:xfrm>
            <a:prstGeom prst="rect">
              <a:avLst/>
            </a:prstGeom>
            <a:noFill/>
          </p:spPr>
          <p:txBody>
            <a:bodyPr wrap="none" rtlCol="0">
              <a:spAutoFit/>
            </a:bodyPr>
            <a:lstStyle/>
            <a:p>
              <a:r>
                <a:rPr lang="en-US" sz="2000" dirty="0"/>
                <a:t>-1.0</a:t>
              </a:r>
            </a:p>
          </p:txBody>
        </p:sp>
        <p:sp>
          <p:nvSpPr>
            <p:cNvPr id="45" name="TextBox 44"/>
            <p:cNvSpPr txBox="1"/>
            <p:nvPr/>
          </p:nvSpPr>
          <p:spPr>
            <a:xfrm>
              <a:off x="3047907" y="6019967"/>
              <a:ext cx="637139" cy="400110"/>
            </a:xfrm>
            <a:prstGeom prst="rect">
              <a:avLst/>
            </a:prstGeom>
            <a:noFill/>
          </p:spPr>
          <p:txBody>
            <a:bodyPr wrap="none" rtlCol="0">
              <a:spAutoFit/>
            </a:bodyPr>
            <a:lstStyle/>
            <a:p>
              <a:r>
                <a:rPr lang="en-US" sz="2000" dirty="0"/>
                <a:t>+1.0</a:t>
              </a:r>
            </a:p>
          </p:txBody>
        </p:sp>
        <p:sp>
          <p:nvSpPr>
            <p:cNvPr id="46" name="TextBox 45"/>
            <p:cNvSpPr txBox="1"/>
            <p:nvPr/>
          </p:nvSpPr>
          <p:spPr>
            <a:xfrm>
              <a:off x="1986704" y="6009775"/>
              <a:ext cx="509399" cy="400110"/>
            </a:xfrm>
            <a:prstGeom prst="rect">
              <a:avLst/>
            </a:prstGeom>
            <a:noFill/>
          </p:spPr>
          <p:txBody>
            <a:bodyPr wrap="none" rtlCol="0">
              <a:spAutoFit/>
            </a:bodyPr>
            <a:lstStyle/>
            <a:p>
              <a:r>
                <a:rPr lang="en-US" sz="2000" dirty="0"/>
                <a:t>0.0</a:t>
              </a:r>
            </a:p>
          </p:txBody>
        </p:sp>
      </p:grpSp>
      <p:sp>
        <p:nvSpPr>
          <p:cNvPr id="48" name="TextBox 47"/>
          <p:cNvSpPr txBox="1"/>
          <p:nvPr/>
        </p:nvSpPr>
        <p:spPr>
          <a:xfrm rot="16200000">
            <a:off x="107764" y="2174690"/>
            <a:ext cx="727257" cy="369332"/>
          </a:xfrm>
          <a:prstGeom prst="rect">
            <a:avLst/>
          </a:prstGeom>
          <a:noFill/>
        </p:spPr>
        <p:txBody>
          <a:bodyPr wrap="none" rtlCol="0">
            <a:spAutoFit/>
          </a:bodyPr>
          <a:lstStyle/>
          <a:p>
            <a:r>
              <a:rPr lang="en-US" dirty="0"/>
              <a:t>FPKM</a:t>
            </a:r>
          </a:p>
        </p:txBody>
      </p:sp>
      <p:sp>
        <p:nvSpPr>
          <p:cNvPr id="49" name="TextBox 48"/>
          <p:cNvSpPr txBox="1"/>
          <p:nvPr/>
        </p:nvSpPr>
        <p:spPr>
          <a:xfrm rot="16200000">
            <a:off x="73225" y="4772831"/>
            <a:ext cx="727257" cy="369332"/>
          </a:xfrm>
          <a:prstGeom prst="rect">
            <a:avLst/>
          </a:prstGeom>
          <a:noFill/>
        </p:spPr>
        <p:txBody>
          <a:bodyPr wrap="none" rtlCol="0">
            <a:spAutoFit/>
          </a:bodyPr>
          <a:lstStyle/>
          <a:p>
            <a:r>
              <a:rPr lang="en-US" dirty="0"/>
              <a:t>FPKM</a:t>
            </a:r>
          </a:p>
        </p:txBody>
      </p:sp>
      <p:sp>
        <p:nvSpPr>
          <p:cNvPr id="50" name="TextBox 49"/>
          <p:cNvSpPr txBox="1"/>
          <p:nvPr/>
        </p:nvSpPr>
        <p:spPr>
          <a:xfrm rot="16200000">
            <a:off x="4828485" y="4772830"/>
            <a:ext cx="727257" cy="369332"/>
          </a:xfrm>
          <a:prstGeom prst="rect">
            <a:avLst/>
          </a:prstGeom>
          <a:noFill/>
        </p:spPr>
        <p:txBody>
          <a:bodyPr wrap="none" rtlCol="0">
            <a:spAutoFit/>
          </a:bodyPr>
          <a:lstStyle/>
          <a:p>
            <a:r>
              <a:rPr lang="en-US" dirty="0"/>
              <a:t>FPKM</a:t>
            </a:r>
          </a:p>
        </p:txBody>
      </p:sp>
      <p:sp>
        <p:nvSpPr>
          <p:cNvPr id="51" name="TextBox 50"/>
          <p:cNvSpPr txBox="1"/>
          <p:nvPr/>
        </p:nvSpPr>
        <p:spPr>
          <a:xfrm rot="16200000">
            <a:off x="4762254" y="2316640"/>
            <a:ext cx="727257" cy="369332"/>
          </a:xfrm>
          <a:prstGeom prst="rect">
            <a:avLst/>
          </a:prstGeom>
          <a:noFill/>
        </p:spPr>
        <p:txBody>
          <a:bodyPr wrap="none" rtlCol="0">
            <a:spAutoFit/>
          </a:bodyPr>
          <a:lstStyle/>
          <a:p>
            <a:r>
              <a:rPr lang="en-US" dirty="0"/>
              <a:t>FPKM</a:t>
            </a:r>
          </a:p>
        </p:txBody>
      </p:sp>
      <p:sp>
        <p:nvSpPr>
          <p:cNvPr id="52" name="Rectangle 3"/>
          <p:cNvSpPr>
            <a:spLocks/>
          </p:cNvSpPr>
          <p:nvPr/>
        </p:nvSpPr>
        <p:spPr bwMode="auto">
          <a:xfrm>
            <a:off x="5517906" y="6560871"/>
            <a:ext cx="3479137" cy="297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McVicker*, 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2013</a:t>
            </a:r>
          </a:p>
        </p:txBody>
      </p:sp>
      <p:sp>
        <p:nvSpPr>
          <p:cNvPr id="53" name="TextBox 52"/>
          <p:cNvSpPr txBox="1"/>
          <p:nvPr/>
        </p:nvSpPr>
        <p:spPr>
          <a:xfrm>
            <a:off x="3498835" y="1569598"/>
            <a:ext cx="1811714" cy="707886"/>
          </a:xfrm>
          <a:prstGeom prst="rect">
            <a:avLst/>
          </a:prstGeom>
          <a:noFill/>
        </p:spPr>
        <p:txBody>
          <a:bodyPr wrap="none" rtlCol="0">
            <a:spAutoFit/>
          </a:bodyPr>
          <a:lstStyle/>
          <a:p>
            <a:r>
              <a:rPr lang="en-US" sz="2000" dirty="0">
                <a:solidFill>
                  <a:srgbClr val="416AB5"/>
                </a:solidFill>
              </a:rPr>
              <a:t>homozygous </a:t>
            </a:r>
          </a:p>
          <a:p>
            <a:r>
              <a:rPr lang="en-US" sz="2000" dirty="0">
                <a:solidFill>
                  <a:srgbClr val="416AB5"/>
                </a:solidFill>
              </a:rPr>
              <a:t>high expression </a:t>
            </a:r>
          </a:p>
        </p:txBody>
      </p:sp>
      <p:sp>
        <p:nvSpPr>
          <p:cNvPr id="54" name="TextBox 53"/>
          <p:cNvSpPr txBox="1"/>
          <p:nvPr/>
        </p:nvSpPr>
        <p:spPr>
          <a:xfrm>
            <a:off x="3488641" y="2309110"/>
            <a:ext cx="1593681" cy="400110"/>
          </a:xfrm>
          <a:prstGeom prst="rect">
            <a:avLst/>
          </a:prstGeom>
          <a:noFill/>
        </p:spPr>
        <p:txBody>
          <a:bodyPr wrap="none" rtlCol="0">
            <a:spAutoFit/>
          </a:bodyPr>
          <a:lstStyle/>
          <a:p>
            <a:r>
              <a:rPr lang="en-US" sz="2000" dirty="0">
                <a:solidFill>
                  <a:srgbClr val="881A86"/>
                </a:solidFill>
              </a:rPr>
              <a:t>heterozygous</a:t>
            </a:r>
          </a:p>
        </p:txBody>
      </p:sp>
      <p:sp>
        <p:nvSpPr>
          <p:cNvPr id="55" name="TextBox 54"/>
          <p:cNvSpPr txBox="1"/>
          <p:nvPr/>
        </p:nvSpPr>
        <p:spPr>
          <a:xfrm>
            <a:off x="3327841" y="2751886"/>
            <a:ext cx="1740080" cy="707886"/>
          </a:xfrm>
          <a:prstGeom prst="rect">
            <a:avLst/>
          </a:prstGeom>
          <a:noFill/>
        </p:spPr>
        <p:txBody>
          <a:bodyPr wrap="none" rtlCol="0">
            <a:spAutoFit/>
          </a:bodyPr>
          <a:lstStyle/>
          <a:p>
            <a:r>
              <a:rPr lang="en-US" sz="2000" dirty="0">
                <a:solidFill>
                  <a:srgbClr val="EF8525"/>
                </a:solidFill>
              </a:rPr>
              <a:t>homozygous</a:t>
            </a:r>
          </a:p>
          <a:p>
            <a:r>
              <a:rPr lang="en-US" sz="2000" dirty="0">
                <a:solidFill>
                  <a:srgbClr val="EF8525"/>
                </a:solidFill>
              </a:rPr>
              <a:t>low expression </a:t>
            </a:r>
          </a:p>
        </p:txBody>
      </p:sp>
    </p:spTree>
    <p:extLst>
      <p:ext uri="{BB962C8B-B14F-4D97-AF65-F5344CB8AC3E}">
        <p14:creationId xmlns:p14="http://schemas.microsoft.com/office/powerpoint/2010/main" val="1287227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320"/>
          <a:stretch/>
        </p:blipFill>
        <p:spPr>
          <a:xfrm>
            <a:off x="2616249" y="1932355"/>
            <a:ext cx="4566734" cy="3644296"/>
          </a:xfrm>
          <a:prstGeom prst="rect">
            <a:avLst/>
          </a:prstGeom>
        </p:spPr>
      </p:pic>
      <p:sp>
        <p:nvSpPr>
          <p:cNvPr id="3" name="Title 2"/>
          <p:cNvSpPr>
            <a:spLocks noGrp="1"/>
          </p:cNvSpPr>
          <p:nvPr>
            <p:ph type="title"/>
          </p:nvPr>
        </p:nvSpPr>
        <p:spPr>
          <a:xfrm>
            <a:off x="457200" y="240772"/>
            <a:ext cx="8229600" cy="731349"/>
          </a:xfrm>
        </p:spPr>
        <p:txBody>
          <a:bodyPr>
            <a:normAutofit fontScale="90000"/>
          </a:bodyPr>
          <a:lstStyle/>
          <a:p>
            <a:r>
              <a:rPr lang="en-US" dirty="0"/>
              <a:t>Are dsQTLs also associated with histone modifications?</a:t>
            </a:r>
          </a:p>
        </p:txBody>
      </p:sp>
      <p:sp>
        <p:nvSpPr>
          <p:cNvPr id="7" name="Rectangle 6"/>
          <p:cNvSpPr/>
          <p:nvPr/>
        </p:nvSpPr>
        <p:spPr>
          <a:xfrm rot="5400000" flipV="1">
            <a:off x="964681" y="5174816"/>
            <a:ext cx="904834" cy="188490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extBox 27"/>
          <p:cNvSpPr txBox="1"/>
          <p:nvPr/>
        </p:nvSpPr>
        <p:spPr>
          <a:xfrm>
            <a:off x="2776325" y="1966970"/>
            <a:ext cx="1775421" cy="523220"/>
          </a:xfrm>
          <a:prstGeom prst="rect">
            <a:avLst/>
          </a:prstGeom>
          <a:solidFill>
            <a:srgbClr val="FFFFFF"/>
          </a:solidFill>
          <a:ln>
            <a:solidFill>
              <a:srgbClr val="000000"/>
            </a:solidFill>
          </a:ln>
        </p:spPr>
        <p:txBody>
          <a:bodyPr wrap="none" rtlCol="0">
            <a:spAutoFit/>
          </a:bodyPr>
          <a:lstStyle/>
          <a:p>
            <a:r>
              <a:rPr lang="en-US" sz="2800" b="1" dirty="0"/>
              <a:t>DNase-</a:t>
            </a:r>
            <a:r>
              <a:rPr lang="en-US" sz="2800" b="1" dirty="0" err="1"/>
              <a:t>seq</a:t>
            </a:r>
            <a:endParaRPr lang="en-US" sz="2800" b="1" dirty="0"/>
          </a:p>
        </p:txBody>
      </p:sp>
      <p:sp>
        <p:nvSpPr>
          <p:cNvPr id="25" name="TextBox 24"/>
          <p:cNvSpPr txBox="1"/>
          <p:nvPr/>
        </p:nvSpPr>
        <p:spPr>
          <a:xfrm>
            <a:off x="2511049" y="5293392"/>
            <a:ext cx="749224" cy="523220"/>
          </a:xfrm>
          <a:prstGeom prst="rect">
            <a:avLst/>
          </a:prstGeom>
          <a:noFill/>
        </p:spPr>
        <p:txBody>
          <a:bodyPr wrap="none" rtlCol="0">
            <a:spAutoFit/>
          </a:bodyPr>
          <a:lstStyle/>
          <a:p>
            <a:r>
              <a:rPr lang="en-US" sz="2800" dirty="0"/>
              <a:t>-1.0</a:t>
            </a:r>
          </a:p>
        </p:txBody>
      </p:sp>
      <p:sp>
        <p:nvSpPr>
          <p:cNvPr id="26" name="TextBox 25"/>
          <p:cNvSpPr txBox="1"/>
          <p:nvPr/>
        </p:nvSpPr>
        <p:spPr>
          <a:xfrm>
            <a:off x="6352000" y="5293392"/>
            <a:ext cx="818128" cy="523220"/>
          </a:xfrm>
          <a:prstGeom prst="rect">
            <a:avLst/>
          </a:prstGeom>
          <a:noFill/>
        </p:spPr>
        <p:txBody>
          <a:bodyPr wrap="none" rtlCol="0">
            <a:spAutoFit/>
          </a:bodyPr>
          <a:lstStyle/>
          <a:p>
            <a:r>
              <a:rPr lang="en-US" sz="2800" dirty="0"/>
              <a:t>+1.0</a:t>
            </a:r>
          </a:p>
        </p:txBody>
      </p:sp>
      <p:sp>
        <p:nvSpPr>
          <p:cNvPr id="29" name="TextBox 28"/>
          <p:cNvSpPr txBox="1"/>
          <p:nvPr/>
        </p:nvSpPr>
        <p:spPr>
          <a:xfrm>
            <a:off x="4580405" y="5293392"/>
            <a:ext cx="639293" cy="523220"/>
          </a:xfrm>
          <a:prstGeom prst="rect">
            <a:avLst/>
          </a:prstGeom>
          <a:noFill/>
        </p:spPr>
        <p:txBody>
          <a:bodyPr wrap="none" rtlCol="0">
            <a:spAutoFit/>
          </a:bodyPr>
          <a:lstStyle/>
          <a:p>
            <a:r>
              <a:rPr lang="en-US" sz="2800" dirty="0"/>
              <a:t>0.0</a:t>
            </a:r>
          </a:p>
        </p:txBody>
      </p:sp>
      <p:sp>
        <p:nvSpPr>
          <p:cNvPr id="30" name="TextBox 29"/>
          <p:cNvSpPr txBox="1"/>
          <p:nvPr/>
        </p:nvSpPr>
        <p:spPr>
          <a:xfrm>
            <a:off x="3016559" y="5632918"/>
            <a:ext cx="3541329" cy="523220"/>
          </a:xfrm>
          <a:prstGeom prst="rect">
            <a:avLst/>
          </a:prstGeom>
          <a:noFill/>
        </p:spPr>
        <p:txBody>
          <a:bodyPr wrap="none" rtlCol="0">
            <a:spAutoFit/>
          </a:bodyPr>
          <a:lstStyle/>
          <a:p>
            <a:r>
              <a:rPr lang="en-US" sz="2800" dirty="0"/>
              <a:t>distance from DHS (kb)</a:t>
            </a:r>
          </a:p>
        </p:txBody>
      </p:sp>
      <p:sp>
        <p:nvSpPr>
          <p:cNvPr id="31" name="Rectangle 30"/>
          <p:cNvSpPr/>
          <p:nvPr/>
        </p:nvSpPr>
        <p:spPr>
          <a:xfrm rot="5400000">
            <a:off x="5235597" y="1643780"/>
            <a:ext cx="2344609" cy="24562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rot="16200000">
            <a:off x="476740" y="3409615"/>
            <a:ext cx="2752526" cy="523220"/>
          </a:xfrm>
          <a:prstGeom prst="rect">
            <a:avLst/>
          </a:prstGeom>
          <a:noFill/>
        </p:spPr>
        <p:txBody>
          <a:bodyPr wrap="none" rtlCol="0">
            <a:spAutoFit/>
          </a:bodyPr>
          <a:lstStyle/>
          <a:p>
            <a:r>
              <a:rPr lang="en-US" sz="2800" dirty="0"/>
              <a:t>DNase-</a:t>
            </a:r>
            <a:r>
              <a:rPr lang="en-US" sz="2800" dirty="0" err="1"/>
              <a:t>seq</a:t>
            </a:r>
            <a:r>
              <a:rPr lang="en-US" sz="2800" dirty="0"/>
              <a:t> FPKM</a:t>
            </a:r>
          </a:p>
        </p:txBody>
      </p:sp>
      <p:sp>
        <p:nvSpPr>
          <p:cNvPr id="34" name="TextBox 33"/>
          <p:cNvSpPr txBox="1"/>
          <p:nvPr/>
        </p:nvSpPr>
        <p:spPr>
          <a:xfrm>
            <a:off x="2086925" y="1932355"/>
            <a:ext cx="639293" cy="523220"/>
          </a:xfrm>
          <a:prstGeom prst="rect">
            <a:avLst/>
          </a:prstGeom>
          <a:noFill/>
        </p:spPr>
        <p:txBody>
          <a:bodyPr wrap="none" rtlCol="0">
            <a:spAutoFit/>
          </a:bodyPr>
          <a:lstStyle/>
          <a:p>
            <a:r>
              <a:rPr lang="en-US" sz="2800" dirty="0"/>
              <a:t>8.0</a:t>
            </a:r>
          </a:p>
        </p:txBody>
      </p:sp>
      <p:sp>
        <p:nvSpPr>
          <p:cNvPr id="35" name="TextBox 34"/>
          <p:cNvSpPr txBox="1"/>
          <p:nvPr/>
        </p:nvSpPr>
        <p:spPr>
          <a:xfrm>
            <a:off x="2086925" y="4842940"/>
            <a:ext cx="639293" cy="523220"/>
          </a:xfrm>
          <a:prstGeom prst="rect">
            <a:avLst/>
          </a:prstGeom>
          <a:noFill/>
        </p:spPr>
        <p:txBody>
          <a:bodyPr wrap="none" rtlCol="0">
            <a:spAutoFit/>
          </a:bodyPr>
          <a:lstStyle/>
          <a:p>
            <a:r>
              <a:rPr lang="en-US" sz="2800" dirty="0"/>
              <a:t>0.0</a:t>
            </a:r>
          </a:p>
        </p:txBody>
      </p:sp>
      <p:pic>
        <p:nvPicPr>
          <p:cNvPr id="36" name="Picture 35"/>
          <p:cNvPicPr>
            <a:picLocks noChangeAspect="1"/>
          </p:cNvPicPr>
          <p:nvPr/>
        </p:nvPicPr>
        <p:blipFill rotWithShape="1">
          <a:blip r:embed="rId4"/>
          <a:srcRect l="48763"/>
          <a:stretch/>
        </p:blipFill>
        <p:spPr>
          <a:xfrm>
            <a:off x="3542308" y="6089290"/>
            <a:ext cx="3525599" cy="734278"/>
          </a:xfrm>
          <a:prstGeom prst="rect">
            <a:avLst/>
          </a:prstGeom>
        </p:spPr>
      </p:pic>
      <p:sp>
        <p:nvSpPr>
          <p:cNvPr id="37" name="TextBox 36"/>
          <p:cNvSpPr txBox="1"/>
          <p:nvPr/>
        </p:nvSpPr>
        <p:spPr>
          <a:xfrm>
            <a:off x="5035899" y="1751526"/>
            <a:ext cx="3377848" cy="954107"/>
          </a:xfrm>
          <a:prstGeom prst="rect">
            <a:avLst/>
          </a:prstGeom>
          <a:noFill/>
        </p:spPr>
        <p:txBody>
          <a:bodyPr wrap="none" rtlCol="0">
            <a:spAutoFit/>
          </a:bodyPr>
          <a:lstStyle/>
          <a:p>
            <a:r>
              <a:rPr lang="en-US" sz="2800" dirty="0">
                <a:solidFill>
                  <a:srgbClr val="416AB5"/>
                </a:solidFill>
              </a:rPr>
              <a:t>homozygous </a:t>
            </a:r>
          </a:p>
          <a:p>
            <a:r>
              <a:rPr lang="en-US" sz="2800" dirty="0">
                <a:solidFill>
                  <a:srgbClr val="416AB5"/>
                </a:solidFill>
              </a:rPr>
              <a:t>high DNase sensitivity</a:t>
            </a:r>
          </a:p>
        </p:txBody>
      </p:sp>
      <p:sp>
        <p:nvSpPr>
          <p:cNvPr id="38" name="TextBox 37"/>
          <p:cNvSpPr txBox="1"/>
          <p:nvPr/>
        </p:nvSpPr>
        <p:spPr>
          <a:xfrm>
            <a:off x="5259615" y="2848490"/>
            <a:ext cx="2157286" cy="523220"/>
          </a:xfrm>
          <a:prstGeom prst="rect">
            <a:avLst/>
          </a:prstGeom>
          <a:noFill/>
        </p:spPr>
        <p:txBody>
          <a:bodyPr wrap="none" rtlCol="0">
            <a:spAutoFit/>
          </a:bodyPr>
          <a:lstStyle/>
          <a:p>
            <a:r>
              <a:rPr lang="en-US" sz="2800" dirty="0">
                <a:solidFill>
                  <a:srgbClr val="881A86"/>
                </a:solidFill>
              </a:rPr>
              <a:t>heterozygous</a:t>
            </a:r>
          </a:p>
        </p:txBody>
      </p:sp>
      <p:sp>
        <p:nvSpPr>
          <p:cNvPr id="39" name="TextBox 38"/>
          <p:cNvSpPr txBox="1"/>
          <p:nvPr/>
        </p:nvSpPr>
        <p:spPr>
          <a:xfrm>
            <a:off x="5649081" y="3416829"/>
            <a:ext cx="3277284" cy="954107"/>
          </a:xfrm>
          <a:prstGeom prst="rect">
            <a:avLst/>
          </a:prstGeom>
          <a:noFill/>
        </p:spPr>
        <p:txBody>
          <a:bodyPr wrap="none" rtlCol="0">
            <a:spAutoFit/>
          </a:bodyPr>
          <a:lstStyle/>
          <a:p>
            <a:r>
              <a:rPr lang="en-US" sz="2800" dirty="0">
                <a:solidFill>
                  <a:srgbClr val="EF8525"/>
                </a:solidFill>
              </a:rPr>
              <a:t>homozygous</a:t>
            </a:r>
          </a:p>
          <a:p>
            <a:r>
              <a:rPr lang="en-US" sz="2800" dirty="0">
                <a:solidFill>
                  <a:srgbClr val="EF8525"/>
                </a:solidFill>
              </a:rPr>
              <a:t>low DNase sensitivity</a:t>
            </a:r>
          </a:p>
        </p:txBody>
      </p:sp>
    </p:spTree>
    <p:extLst>
      <p:ext uri="{BB962C8B-B14F-4D97-AF65-F5344CB8AC3E}">
        <p14:creationId xmlns:p14="http://schemas.microsoft.com/office/powerpoint/2010/main" val="2454960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524677" y="3793945"/>
            <a:ext cx="3387502" cy="2327032"/>
            <a:chOff x="660365" y="3910487"/>
            <a:chExt cx="3387502" cy="2327032"/>
          </a:xfrm>
        </p:grpSpPr>
        <p:pic>
          <p:nvPicPr>
            <p:cNvPr id="29" name="Picture 28"/>
            <p:cNvPicPr>
              <a:picLocks noChangeAspect="1"/>
            </p:cNvPicPr>
            <p:nvPr/>
          </p:nvPicPr>
          <p:blipFill rotWithShape="1">
            <a:blip r:embed="rId3"/>
            <a:srcRect l="9194" t="27446" r="47603" b="50131"/>
            <a:stretch/>
          </p:blipFill>
          <p:spPr>
            <a:xfrm>
              <a:off x="1190628" y="3910487"/>
              <a:ext cx="2857239" cy="2327032"/>
            </a:xfrm>
            <a:prstGeom prst="rect">
              <a:avLst/>
            </a:prstGeom>
          </p:spPr>
        </p:pic>
        <p:pic>
          <p:nvPicPr>
            <p:cNvPr id="30" name="Picture 29"/>
            <p:cNvPicPr>
              <a:picLocks noChangeAspect="1"/>
            </p:cNvPicPr>
            <p:nvPr/>
          </p:nvPicPr>
          <p:blipFill rotWithShape="1">
            <a:blip r:embed="rId4"/>
            <a:srcRect t="22405" b="55055"/>
            <a:stretch/>
          </p:blipFill>
          <p:spPr>
            <a:xfrm>
              <a:off x="660365" y="3959753"/>
              <a:ext cx="575790" cy="2184100"/>
            </a:xfrm>
            <a:prstGeom prst="rect">
              <a:avLst/>
            </a:prstGeom>
          </p:spPr>
        </p:pic>
      </p:grpSp>
      <p:sp>
        <p:nvSpPr>
          <p:cNvPr id="3" name="Title 2"/>
          <p:cNvSpPr>
            <a:spLocks noGrp="1"/>
          </p:cNvSpPr>
          <p:nvPr>
            <p:ph type="title"/>
          </p:nvPr>
        </p:nvSpPr>
        <p:spPr>
          <a:xfrm>
            <a:off x="457200" y="207790"/>
            <a:ext cx="8229600" cy="731349"/>
          </a:xfrm>
        </p:spPr>
        <p:txBody>
          <a:bodyPr>
            <a:normAutofit fontScale="90000"/>
          </a:bodyPr>
          <a:lstStyle/>
          <a:p>
            <a:r>
              <a:rPr lang="en-US" dirty="0"/>
              <a:t>Are dsQTLs also associated with histone modifications?</a:t>
            </a:r>
          </a:p>
        </p:txBody>
      </p:sp>
      <p:pic>
        <p:nvPicPr>
          <p:cNvPr id="4" name="Picture 3"/>
          <p:cNvPicPr>
            <a:picLocks noChangeAspect="1"/>
          </p:cNvPicPr>
          <p:nvPr/>
        </p:nvPicPr>
        <p:blipFill rotWithShape="1">
          <a:blip r:embed="rId3"/>
          <a:srcRect l="10250" t="4717" r="51635" b="72435"/>
          <a:stretch/>
        </p:blipFill>
        <p:spPr>
          <a:xfrm>
            <a:off x="1088355" y="1327878"/>
            <a:ext cx="2520789" cy="2371149"/>
          </a:xfrm>
          <a:prstGeom prst="rect">
            <a:avLst/>
          </a:prstGeom>
        </p:spPr>
      </p:pic>
      <p:sp>
        <p:nvSpPr>
          <p:cNvPr id="7" name="Rectangle 6"/>
          <p:cNvSpPr/>
          <p:nvPr/>
        </p:nvSpPr>
        <p:spPr>
          <a:xfrm rot="5400000">
            <a:off x="3224998" y="1021252"/>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3358670" y="3411003"/>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rot="5400000">
            <a:off x="6632528" y="3369239"/>
            <a:ext cx="217248"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rot="5400000">
            <a:off x="3224998" y="3528000"/>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rotWithShape="1">
          <a:blip r:embed="rId4"/>
          <a:srcRect b="77230"/>
          <a:stretch/>
        </p:blipFill>
        <p:spPr>
          <a:xfrm>
            <a:off x="507965" y="1367380"/>
            <a:ext cx="575790" cy="2206436"/>
          </a:xfrm>
          <a:prstGeom prst="rect">
            <a:avLst/>
          </a:prstGeom>
        </p:spPr>
      </p:pic>
      <p:sp>
        <p:nvSpPr>
          <p:cNvPr id="28" name="Rectangle 27"/>
          <p:cNvSpPr/>
          <p:nvPr/>
        </p:nvSpPr>
        <p:spPr>
          <a:xfrm rot="5400000" flipV="1">
            <a:off x="-116878" y="1987997"/>
            <a:ext cx="944942" cy="1009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p:cNvGrpSpPr/>
          <p:nvPr/>
        </p:nvGrpSpPr>
        <p:grpSpPr>
          <a:xfrm>
            <a:off x="711229" y="5876903"/>
            <a:ext cx="2973817" cy="657792"/>
            <a:chOff x="711229" y="5996991"/>
            <a:chExt cx="2973817" cy="657792"/>
          </a:xfrm>
        </p:grpSpPr>
        <p:sp>
          <p:nvSpPr>
            <p:cNvPr id="32" name="TextBox 31"/>
            <p:cNvSpPr txBox="1"/>
            <p:nvPr/>
          </p:nvSpPr>
          <p:spPr>
            <a:xfrm>
              <a:off x="863139" y="6254673"/>
              <a:ext cx="2507517" cy="400110"/>
            </a:xfrm>
            <a:prstGeom prst="rect">
              <a:avLst/>
            </a:prstGeom>
            <a:noFill/>
          </p:spPr>
          <p:txBody>
            <a:bodyPr wrap="none" rtlCol="0">
              <a:spAutoFit/>
            </a:bodyPr>
            <a:lstStyle/>
            <a:p>
              <a:r>
                <a:rPr lang="en-US" sz="2000" dirty="0"/>
                <a:t>distance from TSS (kb)</a:t>
              </a:r>
            </a:p>
          </p:txBody>
        </p:sp>
        <p:sp>
          <p:nvSpPr>
            <p:cNvPr id="33" name="TextBox 32"/>
            <p:cNvSpPr txBox="1"/>
            <p:nvPr/>
          </p:nvSpPr>
          <p:spPr>
            <a:xfrm>
              <a:off x="711229" y="5996991"/>
              <a:ext cx="587921" cy="400110"/>
            </a:xfrm>
            <a:prstGeom prst="rect">
              <a:avLst/>
            </a:prstGeom>
            <a:noFill/>
          </p:spPr>
          <p:txBody>
            <a:bodyPr wrap="none" rtlCol="0">
              <a:spAutoFit/>
            </a:bodyPr>
            <a:lstStyle/>
            <a:p>
              <a:r>
                <a:rPr lang="en-US" sz="2000" dirty="0"/>
                <a:t>-1.0</a:t>
              </a:r>
            </a:p>
          </p:txBody>
        </p:sp>
        <p:sp>
          <p:nvSpPr>
            <p:cNvPr id="34" name="TextBox 33"/>
            <p:cNvSpPr txBox="1"/>
            <p:nvPr/>
          </p:nvSpPr>
          <p:spPr>
            <a:xfrm>
              <a:off x="3047907" y="6019967"/>
              <a:ext cx="637139" cy="400110"/>
            </a:xfrm>
            <a:prstGeom prst="rect">
              <a:avLst/>
            </a:prstGeom>
            <a:noFill/>
          </p:spPr>
          <p:txBody>
            <a:bodyPr wrap="none" rtlCol="0">
              <a:spAutoFit/>
            </a:bodyPr>
            <a:lstStyle/>
            <a:p>
              <a:r>
                <a:rPr lang="en-US" sz="2000" dirty="0"/>
                <a:t>+1.0</a:t>
              </a:r>
            </a:p>
          </p:txBody>
        </p:sp>
        <p:sp>
          <p:nvSpPr>
            <p:cNvPr id="35" name="TextBox 34"/>
            <p:cNvSpPr txBox="1"/>
            <p:nvPr/>
          </p:nvSpPr>
          <p:spPr>
            <a:xfrm>
              <a:off x="1986704" y="6009775"/>
              <a:ext cx="509399" cy="400110"/>
            </a:xfrm>
            <a:prstGeom prst="rect">
              <a:avLst/>
            </a:prstGeom>
            <a:noFill/>
          </p:spPr>
          <p:txBody>
            <a:bodyPr wrap="none" rtlCol="0">
              <a:spAutoFit/>
            </a:bodyPr>
            <a:lstStyle/>
            <a:p>
              <a:r>
                <a:rPr lang="en-US" sz="2000" dirty="0"/>
                <a:t>0.0</a:t>
              </a:r>
            </a:p>
          </p:txBody>
        </p:sp>
      </p:grpSp>
      <p:sp>
        <p:nvSpPr>
          <p:cNvPr id="36" name="Rectangle 35"/>
          <p:cNvSpPr/>
          <p:nvPr/>
        </p:nvSpPr>
        <p:spPr>
          <a:xfrm rot="5400000" flipV="1">
            <a:off x="1249628" y="1113117"/>
            <a:ext cx="677980" cy="1009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1103243" y="1319792"/>
            <a:ext cx="1626392" cy="523220"/>
          </a:xfrm>
          <a:prstGeom prst="rect">
            <a:avLst/>
          </a:prstGeom>
          <a:solidFill>
            <a:srgbClr val="FFFFFF"/>
          </a:solidFill>
          <a:ln>
            <a:solidFill>
              <a:srgbClr val="000000"/>
            </a:solidFill>
          </a:ln>
        </p:spPr>
        <p:txBody>
          <a:bodyPr wrap="none" rtlCol="0">
            <a:spAutoFit/>
          </a:bodyPr>
          <a:lstStyle/>
          <a:p>
            <a:r>
              <a:rPr lang="en-US" sz="2800" b="1" dirty="0">
                <a:solidFill>
                  <a:srgbClr val="416AB5"/>
                </a:solidFill>
              </a:rPr>
              <a:t>H3K4me1</a:t>
            </a:r>
          </a:p>
        </p:txBody>
      </p:sp>
      <p:sp>
        <p:nvSpPr>
          <p:cNvPr id="37" name="Rectangle 36"/>
          <p:cNvSpPr/>
          <p:nvPr/>
        </p:nvSpPr>
        <p:spPr>
          <a:xfrm rot="5400000" flipV="1">
            <a:off x="1249628" y="3632725"/>
            <a:ext cx="677980" cy="10097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p:cNvSpPr txBox="1"/>
          <p:nvPr/>
        </p:nvSpPr>
        <p:spPr>
          <a:xfrm>
            <a:off x="1090013" y="3819427"/>
            <a:ext cx="1626392" cy="523220"/>
          </a:xfrm>
          <a:prstGeom prst="rect">
            <a:avLst/>
          </a:prstGeom>
          <a:solidFill>
            <a:schemeClr val="bg1"/>
          </a:solidFill>
          <a:ln>
            <a:solidFill>
              <a:srgbClr val="000000"/>
            </a:solidFill>
          </a:ln>
        </p:spPr>
        <p:txBody>
          <a:bodyPr wrap="none" rtlCol="0">
            <a:spAutoFit/>
          </a:bodyPr>
          <a:lstStyle/>
          <a:p>
            <a:r>
              <a:rPr lang="en-US" sz="2800" b="1" dirty="0">
                <a:solidFill>
                  <a:srgbClr val="8DB236"/>
                </a:solidFill>
              </a:rPr>
              <a:t>H3K4me3</a:t>
            </a:r>
          </a:p>
        </p:txBody>
      </p:sp>
      <p:pic>
        <p:nvPicPr>
          <p:cNvPr id="38" name="Picture 37"/>
          <p:cNvPicPr>
            <a:picLocks noChangeAspect="1"/>
          </p:cNvPicPr>
          <p:nvPr/>
        </p:nvPicPr>
        <p:blipFill rotWithShape="1">
          <a:blip r:embed="rId3"/>
          <a:srcRect l="9635" t="70832" r="47162" b="8128"/>
          <a:stretch/>
        </p:blipFill>
        <p:spPr>
          <a:xfrm>
            <a:off x="5769375" y="3902735"/>
            <a:ext cx="2780169" cy="2124576"/>
          </a:xfrm>
          <a:prstGeom prst="rect">
            <a:avLst/>
          </a:prstGeom>
        </p:spPr>
      </p:pic>
      <p:sp>
        <p:nvSpPr>
          <p:cNvPr id="40" name="Rectangle 39"/>
          <p:cNvSpPr/>
          <p:nvPr/>
        </p:nvSpPr>
        <p:spPr>
          <a:xfrm rot="5400000">
            <a:off x="6642409" y="915336"/>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rotWithShape="1">
          <a:blip r:embed="rId4"/>
          <a:srcRect t="68083" r="-8031" b="10983"/>
          <a:stretch/>
        </p:blipFill>
        <p:spPr>
          <a:xfrm>
            <a:off x="5206401" y="3902735"/>
            <a:ext cx="622029" cy="2028468"/>
          </a:xfrm>
          <a:prstGeom prst="rect">
            <a:avLst/>
          </a:prstGeom>
        </p:spPr>
      </p:pic>
      <p:sp>
        <p:nvSpPr>
          <p:cNvPr id="24" name="TextBox 23"/>
          <p:cNvSpPr txBox="1"/>
          <p:nvPr/>
        </p:nvSpPr>
        <p:spPr>
          <a:xfrm>
            <a:off x="5788740" y="3819427"/>
            <a:ext cx="1808383" cy="523220"/>
          </a:xfrm>
          <a:prstGeom prst="rect">
            <a:avLst/>
          </a:prstGeom>
          <a:solidFill>
            <a:schemeClr val="bg1"/>
          </a:solidFill>
          <a:ln>
            <a:solidFill>
              <a:srgbClr val="000000"/>
            </a:solidFill>
          </a:ln>
        </p:spPr>
        <p:txBody>
          <a:bodyPr wrap="none" rtlCol="0">
            <a:spAutoFit/>
          </a:bodyPr>
          <a:lstStyle/>
          <a:p>
            <a:r>
              <a:rPr lang="en-US" sz="2800" b="1" dirty="0">
                <a:solidFill>
                  <a:srgbClr val="EF8525"/>
                </a:solidFill>
              </a:rPr>
              <a:t>H3K27me3</a:t>
            </a:r>
          </a:p>
        </p:txBody>
      </p:sp>
      <p:grpSp>
        <p:nvGrpSpPr>
          <p:cNvPr id="47" name="Group 46"/>
          <p:cNvGrpSpPr/>
          <p:nvPr/>
        </p:nvGrpSpPr>
        <p:grpSpPr>
          <a:xfrm>
            <a:off x="5153566" y="1336504"/>
            <a:ext cx="3310079" cy="2331506"/>
            <a:chOff x="5588000" y="1319792"/>
            <a:chExt cx="3310079" cy="2331506"/>
          </a:xfrm>
        </p:grpSpPr>
        <p:pic>
          <p:nvPicPr>
            <p:cNvPr id="6" name="Picture 5"/>
            <p:cNvPicPr>
              <a:picLocks noChangeAspect="1"/>
            </p:cNvPicPr>
            <p:nvPr/>
          </p:nvPicPr>
          <p:blipFill rotWithShape="1">
            <a:blip r:embed="rId3"/>
            <a:srcRect l="9390" t="49833" r="47407" b="28648"/>
            <a:stretch/>
          </p:blipFill>
          <p:spPr>
            <a:xfrm>
              <a:off x="6117910" y="1478286"/>
              <a:ext cx="2780169" cy="2173012"/>
            </a:xfrm>
            <a:prstGeom prst="rect">
              <a:avLst/>
            </a:prstGeom>
          </p:spPr>
        </p:pic>
        <p:pic>
          <p:nvPicPr>
            <p:cNvPr id="39" name="Picture 38"/>
            <p:cNvPicPr>
              <a:picLocks noChangeAspect="1"/>
            </p:cNvPicPr>
            <p:nvPr/>
          </p:nvPicPr>
          <p:blipFill rotWithShape="1">
            <a:blip r:embed="rId4"/>
            <a:srcRect t="45260" r="-8031" b="33538"/>
            <a:stretch/>
          </p:blipFill>
          <p:spPr>
            <a:xfrm>
              <a:off x="5588000" y="1429392"/>
              <a:ext cx="584795" cy="2054478"/>
            </a:xfrm>
            <a:prstGeom prst="rect">
              <a:avLst/>
            </a:prstGeom>
          </p:spPr>
        </p:pic>
        <p:sp>
          <p:nvSpPr>
            <p:cNvPr id="23" name="TextBox 22"/>
            <p:cNvSpPr txBox="1"/>
            <p:nvPr/>
          </p:nvSpPr>
          <p:spPr>
            <a:xfrm>
              <a:off x="6124690" y="1319792"/>
              <a:ext cx="1512123" cy="523220"/>
            </a:xfrm>
            <a:prstGeom prst="rect">
              <a:avLst/>
            </a:prstGeom>
            <a:solidFill>
              <a:srgbClr val="FFFFFF"/>
            </a:solidFill>
            <a:ln>
              <a:solidFill>
                <a:srgbClr val="000000"/>
              </a:solidFill>
            </a:ln>
          </p:spPr>
          <p:txBody>
            <a:bodyPr wrap="square" rtlCol="0">
              <a:spAutoFit/>
            </a:bodyPr>
            <a:lstStyle/>
            <a:p>
              <a:r>
                <a:rPr lang="en-US" sz="2800" b="1" dirty="0">
                  <a:solidFill>
                    <a:srgbClr val="F50000"/>
                  </a:solidFill>
                </a:rPr>
                <a:t>H3K27ac</a:t>
              </a:r>
            </a:p>
          </p:txBody>
        </p:sp>
      </p:grpSp>
      <p:grpSp>
        <p:nvGrpSpPr>
          <p:cNvPr id="42" name="Group 41"/>
          <p:cNvGrpSpPr/>
          <p:nvPr/>
        </p:nvGrpSpPr>
        <p:grpSpPr>
          <a:xfrm>
            <a:off x="5467399" y="5876903"/>
            <a:ext cx="2973817" cy="657792"/>
            <a:chOff x="711229" y="5996991"/>
            <a:chExt cx="2973817" cy="657792"/>
          </a:xfrm>
        </p:grpSpPr>
        <p:sp>
          <p:nvSpPr>
            <p:cNvPr id="43" name="TextBox 42"/>
            <p:cNvSpPr txBox="1"/>
            <p:nvPr/>
          </p:nvSpPr>
          <p:spPr>
            <a:xfrm>
              <a:off x="863139" y="6254673"/>
              <a:ext cx="2507517" cy="400110"/>
            </a:xfrm>
            <a:prstGeom prst="rect">
              <a:avLst/>
            </a:prstGeom>
            <a:noFill/>
          </p:spPr>
          <p:txBody>
            <a:bodyPr wrap="none" rtlCol="0">
              <a:spAutoFit/>
            </a:bodyPr>
            <a:lstStyle/>
            <a:p>
              <a:r>
                <a:rPr lang="en-US" sz="2000" dirty="0"/>
                <a:t>distance from TSS (kb)</a:t>
              </a:r>
            </a:p>
          </p:txBody>
        </p:sp>
        <p:sp>
          <p:nvSpPr>
            <p:cNvPr id="44" name="TextBox 43"/>
            <p:cNvSpPr txBox="1"/>
            <p:nvPr/>
          </p:nvSpPr>
          <p:spPr>
            <a:xfrm>
              <a:off x="711229" y="5996991"/>
              <a:ext cx="587921" cy="400110"/>
            </a:xfrm>
            <a:prstGeom prst="rect">
              <a:avLst/>
            </a:prstGeom>
            <a:noFill/>
          </p:spPr>
          <p:txBody>
            <a:bodyPr wrap="none" rtlCol="0">
              <a:spAutoFit/>
            </a:bodyPr>
            <a:lstStyle/>
            <a:p>
              <a:r>
                <a:rPr lang="en-US" sz="2000" dirty="0"/>
                <a:t>-1.0</a:t>
              </a:r>
            </a:p>
          </p:txBody>
        </p:sp>
        <p:sp>
          <p:nvSpPr>
            <p:cNvPr id="45" name="TextBox 44"/>
            <p:cNvSpPr txBox="1"/>
            <p:nvPr/>
          </p:nvSpPr>
          <p:spPr>
            <a:xfrm>
              <a:off x="3047907" y="6019967"/>
              <a:ext cx="637139" cy="400110"/>
            </a:xfrm>
            <a:prstGeom prst="rect">
              <a:avLst/>
            </a:prstGeom>
            <a:noFill/>
          </p:spPr>
          <p:txBody>
            <a:bodyPr wrap="none" rtlCol="0">
              <a:spAutoFit/>
            </a:bodyPr>
            <a:lstStyle/>
            <a:p>
              <a:r>
                <a:rPr lang="en-US" sz="2000" dirty="0"/>
                <a:t>+1.0</a:t>
              </a:r>
            </a:p>
          </p:txBody>
        </p:sp>
        <p:sp>
          <p:nvSpPr>
            <p:cNvPr id="46" name="TextBox 45"/>
            <p:cNvSpPr txBox="1"/>
            <p:nvPr/>
          </p:nvSpPr>
          <p:spPr>
            <a:xfrm>
              <a:off x="1986704" y="6009775"/>
              <a:ext cx="509399" cy="400110"/>
            </a:xfrm>
            <a:prstGeom prst="rect">
              <a:avLst/>
            </a:prstGeom>
            <a:noFill/>
          </p:spPr>
          <p:txBody>
            <a:bodyPr wrap="none" rtlCol="0">
              <a:spAutoFit/>
            </a:bodyPr>
            <a:lstStyle/>
            <a:p>
              <a:r>
                <a:rPr lang="en-US" sz="2000" dirty="0"/>
                <a:t>0.0</a:t>
              </a:r>
            </a:p>
          </p:txBody>
        </p:sp>
      </p:grpSp>
      <p:sp>
        <p:nvSpPr>
          <p:cNvPr id="48" name="TextBox 47"/>
          <p:cNvSpPr txBox="1"/>
          <p:nvPr/>
        </p:nvSpPr>
        <p:spPr>
          <a:xfrm rot="16200000">
            <a:off x="-9199" y="2208114"/>
            <a:ext cx="727257" cy="369332"/>
          </a:xfrm>
          <a:prstGeom prst="rect">
            <a:avLst/>
          </a:prstGeom>
          <a:noFill/>
        </p:spPr>
        <p:txBody>
          <a:bodyPr wrap="none" rtlCol="0">
            <a:spAutoFit/>
          </a:bodyPr>
          <a:lstStyle/>
          <a:p>
            <a:r>
              <a:rPr lang="en-US" dirty="0"/>
              <a:t>FPKM</a:t>
            </a:r>
          </a:p>
        </p:txBody>
      </p:sp>
      <p:sp>
        <p:nvSpPr>
          <p:cNvPr id="49" name="TextBox 48"/>
          <p:cNvSpPr txBox="1"/>
          <p:nvPr/>
        </p:nvSpPr>
        <p:spPr>
          <a:xfrm rot="16200000">
            <a:off x="-43738" y="4806255"/>
            <a:ext cx="727257" cy="369332"/>
          </a:xfrm>
          <a:prstGeom prst="rect">
            <a:avLst/>
          </a:prstGeom>
          <a:noFill/>
        </p:spPr>
        <p:txBody>
          <a:bodyPr wrap="none" rtlCol="0">
            <a:spAutoFit/>
          </a:bodyPr>
          <a:lstStyle/>
          <a:p>
            <a:r>
              <a:rPr lang="en-US" dirty="0"/>
              <a:t>FPKM</a:t>
            </a:r>
          </a:p>
        </p:txBody>
      </p:sp>
      <p:sp>
        <p:nvSpPr>
          <p:cNvPr id="50" name="TextBox 49"/>
          <p:cNvSpPr txBox="1"/>
          <p:nvPr/>
        </p:nvSpPr>
        <p:spPr>
          <a:xfrm rot="16200000">
            <a:off x="4711522" y="4806254"/>
            <a:ext cx="727257" cy="369332"/>
          </a:xfrm>
          <a:prstGeom prst="rect">
            <a:avLst/>
          </a:prstGeom>
          <a:noFill/>
        </p:spPr>
        <p:txBody>
          <a:bodyPr wrap="none" rtlCol="0">
            <a:spAutoFit/>
          </a:bodyPr>
          <a:lstStyle/>
          <a:p>
            <a:r>
              <a:rPr lang="en-US" dirty="0"/>
              <a:t>FPKM</a:t>
            </a:r>
          </a:p>
        </p:txBody>
      </p:sp>
      <p:sp>
        <p:nvSpPr>
          <p:cNvPr id="51" name="TextBox 50"/>
          <p:cNvSpPr txBox="1"/>
          <p:nvPr/>
        </p:nvSpPr>
        <p:spPr>
          <a:xfrm rot="16200000">
            <a:off x="4645291" y="2350064"/>
            <a:ext cx="727257" cy="369332"/>
          </a:xfrm>
          <a:prstGeom prst="rect">
            <a:avLst/>
          </a:prstGeom>
          <a:noFill/>
        </p:spPr>
        <p:txBody>
          <a:bodyPr wrap="none" rtlCol="0">
            <a:spAutoFit/>
          </a:bodyPr>
          <a:lstStyle/>
          <a:p>
            <a:r>
              <a:rPr lang="en-US" dirty="0"/>
              <a:t>FPKM</a:t>
            </a:r>
          </a:p>
        </p:txBody>
      </p:sp>
      <p:sp>
        <p:nvSpPr>
          <p:cNvPr id="52" name="Rectangle 3"/>
          <p:cNvSpPr>
            <a:spLocks/>
          </p:cNvSpPr>
          <p:nvPr/>
        </p:nvSpPr>
        <p:spPr bwMode="auto">
          <a:xfrm>
            <a:off x="5631820" y="6592982"/>
            <a:ext cx="3659138" cy="190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McVicker*, 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2013</a:t>
            </a:r>
          </a:p>
        </p:txBody>
      </p:sp>
      <p:sp>
        <p:nvSpPr>
          <p:cNvPr id="53" name="Rectangle 52"/>
          <p:cNvSpPr/>
          <p:nvPr/>
        </p:nvSpPr>
        <p:spPr>
          <a:xfrm rot="5400000">
            <a:off x="7946200" y="1073118"/>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ectangle 53"/>
          <p:cNvSpPr/>
          <p:nvPr/>
        </p:nvSpPr>
        <p:spPr>
          <a:xfrm rot="5400000">
            <a:off x="7946200" y="3494134"/>
            <a:ext cx="534770" cy="12329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p:cNvSpPr txBox="1"/>
          <p:nvPr/>
        </p:nvSpPr>
        <p:spPr>
          <a:xfrm>
            <a:off x="3498835" y="1569598"/>
            <a:ext cx="1736373" cy="707886"/>
          </a:xfrm>
          <a:prstGeom prst="rect">
            <a:avLst/>
          </a:prstGeom>
          <a:noFill/>
        </p:spPr>
        <p:txBody>
          <a:bodyPr wrap="none" rtlCol="0">
            <a:spAutoFit/>
          </a:bodyPr>
          <a:lstStyle/>
          <a:p>
            <a:r>
              <a:rPr lang="en-US" sz="2000" dirty="0">
                <a:solidFill>
                  <a:srgbClr val="416AB5"/>
                </a:solidFill>
              </a:rPr>
              <a:t>homozygous </a:t>
            </a:r>
          </a:p>
          <a:p>
            <a:r>
              <a:rPr lang="en-US" sz="2000" dirty="0">
                <a:solidFill>
                  <a:srgbClr val="416AB5"/>
                </a:solidFill>
              </a:rPr>
              <a:t>high sensitivity</a:t>
            </a:r>
          </a:p>
        </p:txBody>
      </p:sp>
      <p:sp>
        <p:nvSpPr>
          <p:cNvPr id="56" name="TextBox 55"/>
          <p:cNvSpPr txBox="1"/>
          <p:nvPr/>
        </p:nvSpPr>
        <p:spPr>
          <a:xfrm>
            <a:off x="3428167" y="2309110"/>
            <a:ext cx="1593681" cy="400110"/>
          </a:xfrm>
          <a:prstGeom prst="rect">
            <a:avLst/>
          </a:prstGeom>
          <a:noFill/>
        </p:spPr>
        <p:txBody>
          <a:bodyPr wrap="none" rtlCol="0">
            <a:spAutoFit/>
          </a:bodyPr>
          <a:lstStyle/>
          <a:p>
            <a:r>
              <a:rPr lang="en-US" sz="2000" dirty="0">
                <a:solidFill>
                  <a:srgbClr val="881A86"/>
                </a:solidFill>
              </a:rPr>
              <a:t>heterozygous</a:t>
            </a:r>
          </a:p>
        </p:txBody>
      </p:sp>
      <p:sp>
        <p:nvSpPr>
          <p:cNvPr id="57" name="TextBox 56"/>
          <p:cNvSpPr txBox="1"/>
          <p:nvPr/>
        </p:nvSpPr>
        <p:spPr>
          <a:xfrm>
            <a:off x="3327841" y="2751886"/>
            <a:ext cx="1661558" cy="707886"/>
          </a:xfrm>
          <a:prstGeom prst="rect">
            <a:avLst/>
          </a:prstGeom>
          <a:noFill/>
        </p:spPr>
        <p:txBody>
          <a:bodyPr wrap="none" rtlCol="0">
            <a:spAutoFit/>
          </a:bodyPr>
          <a:lstStyle/>
          <a:p>
            <a:r>
              <a:rPr lang="en-US" sz="2000" dirty="0">
                <a:solidFill>
                  <a:srgbClr val="EF8525"/>
                </a:solidFill>
              </a:rPr>
              <a:t>homozygous</a:t>
            </a:r>
          </a:p>
          <a:p>
            <a:r>
              <a:rPr lang="en-US" sz="2000" dirty="0">
                <a:solidFill>
                  <a:srgbClr val="EF8525"/>
                </a:solidFill>
              </a:rPr>
              <a:t>low sensitivity</a:t>
            </a:r>
          </a:p>
        </p:txBody>
      </p:sp>
    </p:spTree>
    <p:extLst>
      <p:ext uri="{BB962C8B-B14F-4D97-AF65-F5344CB8AC3E}">
        <p14:creationId xmlns:p14="http://schemas.microsoft.com/office/powerpoint/2010/main" val="3612800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33418" y="213442"/>
            <a:ext cx="9054398" cy="731349"/>
          </a:xfrm>
        </p:spPr>
        <p:txBody>
          <a:bodyPr>
            <a:normAutofit fontScale="90000"/>
          </a:bodyPr>
          <a:lstStyle/>
          <a:p>
            <a:pPr>
              <a:defRPr/>
            </a:pPr>
            <a:r>
              <a:rPr lang="en-US" dirty="0"/>
              <a:t>Can we identify Histone Mark QTLs?</a:t>
            </a:r>
          </a:p>
        </p:txBody>
      </p:sp>
      <p:pic>
        <p:nvPicPr>
          <p:cNvPr id="24" name="Picture 23"/>
          <p:cNvPicPr>
            <a:picLocks noChangeAspect="1"/>
          </p:cNvPicPr>
          <p:nvPr/>
        </p:nvPicPr>
        <p:blipFill>
          <a:blip r:embed="rId3"/>
          <a:stretch>
            <a:fillRect/>
          </a:stretch>
        </p:blipFill>
        <p:spPr>
          <a:xfrm flipH="1">
            <a:off x="3161593" y="5371304"/>
            <a:ext cx="5820361" cy="519338"/>
          </a:xfrm>
          <a:prstGeom prst="rect">
            <a:avLst/>
          </a:prstGeom>
        </p:spPr>
      </p:pic>
      <p:pic>
        <p:nvPicPr>
          <p:cNvPr id="26" name="Picture 25"/>
          <p:cNvPicPr>
            <a:picLocks/>
          </p:cNvPicPr>
          <p:nvPr/>
        </p:nvPicPr>
        <p:blipFill>
          <a:blip r:embed="rId3"/>
          <a:stretch>
            <a:fillRect/>
          </a:stretch>
        </p:blipFill>
        <p:spPr>
          <a:xfrm flipH="1">
            <a:off x="268814" y="5350653"/>
            <a:ext cx="5848697" cy="519338"/>
          </a:xfrm>
          <a:prstGeom prst="rect">
            <a:avLst/>
          </a:prstGeom>
        </p:spPr>
      </p:pic>
      <p:pic>
        <p:nvPicPr>
          <p:cNvPr id="23" name="Picture 22"/>
          <p:cNvPicPr>
            <a:picLocks noChangeAspect="1"/>
          </p:cNvPicPr>
          <p:nvPr/>
        </p:nvPicPr>
        <p:blipFill>
          <a:blip r:embed="rId4"/>
          <a:stretch>
            <a:fillRect/>
          </a:stretch>
        </p:blipFill>
        <p:spPr>
          <a:xfrm flipH="1">
            <a:off x="1626541" y="4353238"/>
            <a:ext cx="3709419" cy="1655832"/>
          </a:xfrm>
          <a:prstGeom prst="rect">
            <a:avLst/>
          </a:prstGeom>
        </p:spPr>
      </p:pic>
      <p:sp>
        <p:nvSpPr>
          <p:cNvPr id="27" name="Rectangle 26"/>
          <p:cNvSpPr/>
          <p:nvPr/>
        </p:nvSpPr>
        <p:spPr>
          <a:xfrm>
            <a:off x="2532175" y="3894875"/>
            <a:ext cx="2213434" cy="203481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4087517" y="3492668"/>
            <a:ext cx="0" cy="2698881"/>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3583833" y="2834758"/>
            <a:ext cx="1025040" cy="584776"/>
          </a:xfrm>
          <a:prstGeom prst="rect">
            <a:avLst/>
          </a:prstGeom>
        </p:spPr>
        <p:txBody>
          <a:bodyPr wrap="none">
            <a:spAutoFit/>
          </a:bodyPr>
          <a:lstStyle/>
          <a:p>
            <a:r>
              <a:rPr lang="en-US" sz="3200" dirty="0">
                <a:solidFill>
                  <a:srgbClr val="416AB5"/>
                </a:solidFill>
              </a:rPr>
              <a:t>A </a:t>
            </a:r>
            <a:r>
              <a:rPr lang="en-US" sz="3200" dirty="0">
                <a:solidFill>
                  <a:schemeClr val="tx1">
                    <a:lumMod val="50000"/>
                    <a:lumOff val="50000"/>
                  </a:schemeClr>
                </a:solidFill>
              </a:rPr>
              <a:t>/</a:t>
            </a:r>
            <a:r>
              <a:rPr lang="en-US" sz="3200" dirty="0">
                <a:solidFill>
                  <a:srgbClr val="416AB5"/>
                </a:solidFill>
              </a:rPr>
              <a:t> </a:t>
            </a:r>
            <a:r>
              <a:rPr lang="en-US" sz="3200" dirty="0">
                <a:solidFill>
                  <a:srgbClr val="EF8525"/>
                </a:solidFill>
              </a:rPr>
              <a:t>G</a:t>
            </a:r>
            <a:endParaRPr lang="en-US" sz="3200" dirty="0">
              <a:solidFill>
                <a:srgbClr val="416AB5"/>
              </a:solidFill>
            </a:endParaRPr>
          </a:p>
        </p:txBody>
      </p:sp>
    </p:spTree>
    <p:extLst>
      <p:ext uri="{BB962C8B-B14F-4D97-AF65-F5344CB8AC3E}">
        <p14:creationId xmlns:p14="http://schemas.microsoft.com/office/powerpoint/2010/main" val="23182348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1401" y="274638"/>
            <a:ext cx="8229600" cy="731349"/>
          </a:xfrm>
        </p:spPr>
        <p:txBody>
          <a:bodyPr>
            <a:normAutofit fontScale="90000"/>
          </a:bodyPr>
          <a:lstStyle/>
          <a:p>
            <a:r>
              <a:rPr lang="en-US" dirty="0"/>
              <a:t>Combined Haplotype Test</a:t>
            </a:r>
          </a:p>
        </p:txBody>
      </p:sp>
      <p:pic>
        <p:nvPicPr>
          <p:cNvPr id="9" name="Picture 8" descr="test_schemati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210" y="1687950"/>
            <a:ext cx="5593825" cy="5170050"/>
          </a:xfrm>
          <a:prstGeom prst="rect">
            <a:avLst/>
          </a:prstGeom>
        </p:spPr>
      </p:pic>
    </p:spTree>
    <p:extLst>
      <p:ext uri="{BB962C8B-B14F-4D97-AF65-F5344CB8AC3E}">
        <p14:creationId xmlns:p14="http://schemas.microsoft.com/office/powerpoint/2010/main" val="24995222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7790"/>
            <a:ext cx="8229600" cy="731349"/>
          </a:xfrm>
        </p:spPr>
        <p:txBody>
          <a:bodyPr>
            <a:normAutofit fontScale="90000"/>
          </a:bodyPr>
          <a:lstStyle/>
          <a:p>
            <a:r>
              <a:rPr lang="en-US" dirty="0"/>
              <a:t>Read Depth Association Test</a:t>
            </a:r>
          </a:p>
        </p:txBody>
      </p:sp>
      <p:sp>
        <p:nvSpPr>
          <p:cNvPr id="71" name="Oval 70"/>
          <p:cNvSpPr/>
          <p:nvPr/>
        </p:nvSpPr>
        <p:spPr>
          <a:xfrm>
            <a:off x="2055207" y="3292177"/>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1873427" y="3663813"/>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2057226" y="3028815"/>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2188879" y="3530141"/>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873427" y="3396469"/>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220763" y="2533427"/>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23544" y="2840273"/>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6681024" y="1768688"/>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6747860" y="2071491"/>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220763" y="2840273"/>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1755110" y="4391944"/>
            <a:ext cx="600194" cy="523220"/>
          </a:xfrm>
          <a:prstGeom prst="rect">
            <a:avLst/>
          </a:prstGeom>
          <a:noFill/>
        </p:spPr>
        <p:txBody>
          <a:bodyPr wrap="none" rtlCol="0">
            <a:spAutoFit/>
          </a:bodyPr>
          <a:lstStyle/>
          <a:p>
            <a:r>
              <a:rPr lang="en-US" sz="2800" dirty="0">
                <a:solidFill>
                  <a:srgbClr val="416AB5"/>
                </a:solidFill>
              </a:rPr>
              <a:t>AA</a:t>
            </a:r>
          </a:p>
        </p:txBody>
      </p:sp>
      <p:sp>
        <p:nvSpPr>
          <p:cNvPr id="83" name="TextBox 82"/>
          <p:cNvSpPr txBox="1"/>
          <p:nvPr/>
        </p:nvSpPr>
        <p:spPr>
          <a:xfrm>
            <a:off x="4145212" y="4391944"/>
            <a:ext cx="618954" cy="523220"/>
          </a:xfrm>
          <a:prstGeom prst="rect">
            <a:avLst/>
          </a:prstGeom>
          <a:noFill/>
        </p:spPr>
        <p:txBody>
          <a:bodyPr wrap="none" rtlCol="0">
            <a:spAutoFit/>
          </a:bodyPr>
          <a:lstStyle/>
          <a:p>
            <a:r>
              <a:rPr lang="en-US" sz="2800" dirty="0">
                <a:solidFill>
                  <a:srgbClr val="881A86"/>
                </a:solidFill>
              </a:rPr>
              <a:t>AG</a:t>
            </a:r>
          </a:p>
        </p:txBody>
      </p:sp>
      <p:sp>
        <p:nvSpPr>
          <p:cNvPr id="84" name="TextBox 83"/>
          <p:cNvSpPr txBox="1"/>
          <p:nvPr/>
        </p:nvSpPr>
        <p:spPr>
          <a:xfrm>
            <a:off x="6362219" y="4391944"/>
            <a:ext cx="637715" cy="523220"/>
          </a:xfrm>
          <a:prstGeom prst="rect">
            <a:avLst/>
          </a:prstGeom>
          <a:noFill/>
        </p:spPr>
        <p:txBody>
          <a:bodyPr wrap="none" rtlCol="0">
            <a:spAutoFit/>
          </a:bodyPr>
          <a:lstStyle/>
          <a:p>
            <a:r>
              <a:rPr lang="en-US" sz="2800" dirty="0">
                <a:solidFill>
                  <a:srgbClr val="EF8525"/>
                </a:solidFill>
              </a:rPr>
              <a:t>GG</a:t>
            </a:r>
          </a:p>
        </p:txBody>
      </p:sp>
      <p:cxnSp>
        <p:nvCxnSpPr>
          <p:cNvPr id="86" name="Straight Connector 85"/>
          <p:cNvCxnSpPr/>
          <p:nvPr/>
        </p:nvCxnSpPr>
        <p:spPr>
          <a:xfrm>
            <a:off x="1203048" y="1136380"/>
            <a:ext cx="0" cy="325556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1203048" y="4379814"/>
            <a:ext cx="64329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rot="16200000">
            <a:off x="-87569" y="2462764"/>
            <a:ext cx="1652616" cy="461665"/>
          </a:xfrm>
          <a:prstGeom prst="rect">
            <a:avLst/>
          </a:prstGeom>
          <a:noFill/>
        </p:spPr>
        <p:txBody>
          <a:bodyPr wrap="none" rtlCol="0">
            <a:spAutoFit/>
          </a:bodyPr>
          <a:lstStyle/>
          <a:p>
            <a:r>
              <a:rPr lang="en-US" sz="2400" dirty="0"/>
              <a:t>Read Depth</a:t>
            </a:r>
          </a:p>
        </p:txBody>
      </p:sp>
      <p:sp>
        <p:nvSpPr>
          <p:cNvPr id="93" name="TextBox 92"/>
          <p:cNvSpPr txBox="1"/>
          <p:nvPr/>
        </p:nvSpPr>
        <p:spPr>
          <a:xfrm>
            <a:off x="1755110" y="5913633"/>
            <a:ext cx="570389" cy="523220"/>
          </a:xfrm>
          <a:prstGeom prst="rect">
            <a:avLst/>
          </a:prstGeom>
          <a:noFill/>
        </p:spPr>
        <p:txBody>
          <a:bodyPr wrap="none" rtlCol="0">
            <a:spAutoFit/>
          </a:bodyPr>
          <a:lstStyle/>
          <a:p>
            <a:r>
              <a:rPr lang="en-US" sz="2800" dirty="0">
                <a:solidFill>
                  <a:srgbClr val="416AB5"/>
                </a:solidFill>
              </a:rPr>
              <a:t>2α</a:t>
            </a:r>
          </a:p>
        </p:txBody>
      </p:sp>
      <p:sp>
        <p:nvSpPr>
          <p:cNvPr id="94" name="TextBox 93"/>
          <p:cNvSpPr txBox="1"/>
          <p:nvPr/>
        </p:nvSpPr>
        <p:spPr>
          <a:xfrm>
            <a:off x="4085949" y="5913633"/>
            <a:ext cx="757990" cy="523220"/>
          </a:xfrm>
          <a:prstGeom prst="rect">
            <a:avLst/>
          </a:prstGeom>
          <a:noFill/>
        </p:spPr>
        <p:txBody>
          <a:bodyPr wrap="none" rtlCol="0">
            <a:spAutoFit/>
          </a:bodyPr>
          <a:lstStyle/>
          <a:p>
            <a:r>
              <a:rPr lang="en-US" sz="2800" dirty="0">
                <a:solidFill>
                  <a:srgbClr val="881A86"/>
                </a:solidFill>
              </a:rPr>
              <a:t>α+β</a:t>
            </a:r>
          </a:p>
        </p:txBody>
      </p:sp>
      <p:sp>
        <p:nvSpPr>
          <p:cNvPr id="95" name="TextBox 94"/>
          <p:cNvSpPr txBox="1"/>
          <p:nvPr/>
        </p:nvSpPr>
        <p:spPr>
          <a:xfrm>
            <a:off x="6402283" y="5913633"/>
            <a:ext cx="557414" cy="523220"/>
          </a:xfrm>
          <a:prstGeom prst="rect">
            <a:avLst/>
          </a:prstGeom>
          <a:noFill/>
        </p:spPr>
        <p:txBody>
          <a:bodyPr wrap="none" rtlCol="0">
            <a:spAutoFit/>
          </a:bodyPr>
          <a:lstStyle/>
          <a:p>
            <a:r>
              <a:rPr lang="en-US" sz="2800" dirty="0">
                <a:solidFill>
                  <a:srgbClr val="EF8525"/>
                </a:solidFill>
              </a:rPr>
              <a:t>2β</a:t>
            </a:r>
          </a:p>
        </p:txBody>
      </p:sp>
      <p:sp>
        <p:nvSpPr>
          <p:cNvPr id="96" name="TextBox 95"/>
          <p:cNvSpPr txBox="1"/>
          <p:nvPr/>
        </p:nvSpPr>
        <p:spPr>
          <a:xfrm>
            <a:off x="399183" y="5895832"/>
            <a:ext cx="1029599" cy="523220"/>
          </a:xfrm>
          <a:prstGeom prst="rect">
            <a:avLst/>
          </a:prstGeom>
          <a:noFill/>
          <a:ln>
            <a:noFill/>
          </a:ln>
        </p:spPr>
        <p:txBody>
          <a:bodyPr wrap="none" rtlCol="0">
            <a:spAutoFit/>
          </a:bodyPr>
          <a:lstStyle/>
          <a:p>
            <a:r>
              <a:rPr lang="en-US" sz="2800" dirty="0" err="1"/>
              <a:t>λ</a:t>
            </a:r>
            <a:r>
              <a:rPr lang="en-US" sz="2800" dirty="0"/>
              <a:t>      =  </a:t>
            </a:r>
          </a:p>
        </p:txBody>
      </p:sp>
      <p:sp>
        <p:nvSpPr>
          <p:cNvPr id="97" name="TextBox 96"/>
          <p:cNvSpPr txBox="1"/>
          <p:nvPr/>
        </p:nvSpPr>
        <p:spPr>
          <a:xfrm>
            <a:off x="3749647" y="4867066"/>
            <a:ext cx="1413217" cy="461665"/>
          </a:xfrm>
          <a:prstGeom prst="rect">
            <a:avLst/>
          </a:prstGeom>
          <a:noFill/>
        </p:spPr>
        <p:txBody>
          <a:bodyPr wrap="none" rtlCol="0">
            <a:spAutoFit/>
          </a:bodyPr>
          <a:lstStyle/>
          <a:p>
            <a:r>
              <a:rPr lang="en-US" sz="2400" dirty="0"/>
              <a:t>Genotype</a:t>
            </a:r>
          </a:p>
        </p:txBody>
      </p:sp>
      <p:sp>
        <p:nvSpPr>
          <p:cNvPr id="98" name="TextBox 97"/>
          <p:cNvSpPr txBox="1"/>
          <p:nvPr/>
        </p:nvSpPr>
        <p:spPr>
          <a:xfrm>
            <a:off x="282220" y="5370442"/>
            <a:ext cx="6735287" cy="523220"/>
          </a:xfrm>
          <a:prstGeom prst="rect">
            <a:avLst/>
          </a:prstGeom>
          <a:noFill/>
          <a:ln>
            <a:noFill/>
          </a:ln>
        </p:spPr>
        <p:txBody>
          <a:bodyPr wrap="none" rtlCol="0">
            <a:spAutoFit/>
          </a:bodyPr>
          <a:lstStyle/>
          <a:p>
            <a:r>
              <a:rPr lang="en-US" sz="2800" dirty="0"/>
              <a:t>Model read counts with Poisson distribution:</a:t>
            </a:r>
          </a:p>
        </p:txBody>
      </p:sp>
    </p:spTree>
    <p:extLst>
      <p:ext uri="{BB962C8B-B14F-4D97-AF65-F5344CB8AC3E}">
        <p14:creationId xmlns:p14="http://schemas.microsoft.com/office/powerpoint/2010/main" val="6615866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7790"/>
            <a:ext cx="8229600" cy="731349"/>
          </a:xfrm>
        </p:spPr>
        <p:txBody>
          <a:bodyPr>
            <a:normAutofit fontScale="90000"/>
          </a:bodyPr>
          <a:lstStyle/>
          <a:p>
            <a:r>
              <a:rPr lang="en-US" dirty="0"/>
              <a:t>Allelic Imbalance Test</a:t>
            </a:r>
          </a:p>
        </p:txBody>
      </p:sp>
      <p:sp>
        <p:nvSpPr>
          <p:cNvPr id="93" name="TextBox 92"/>
          <p:cNvSpPr txBox="1"/>
          <p:nvPr/>
        </p:nvSpPr>
        <p:spPr>
          <a:xfrm>
            <a:off x="4280828" y="5328923"/>
            <a:ext cx="388398" cy="523220"/>
          </a:xfrm>
          <a:prstGeom prst="rect">
            <a:avLst/>
          </a:prstGeom>
          <a:noFill/>
        </p:spPr>
        <p:txBody>
          <a:bodyPr wrap="none" rtlCol="0">
            <a:spAutoFit/>
          </a:bodyPr>
          <a:lstStyle/>
          <a:p>
            <a:r>
              <a:rPr lang="en-US" sz="2800" dirty="0">
                <a:solidFill>
                  <a:srgbClr val="416AB5"/>
                </a:solidFill>
              </a:rPr>
              <a:t>α</a:t>
            </a:r>
          </a:p>
        </p:txBody>
      </p:sp>
      <p:sp>
        <p:nvSpPr>
          <p:cNvPr id="94" name="TextBox 93"/>
          <p:cNvSpPr txBox="1"/>
          <p:nvPr/>
        </p:nvSpPr>
        <p:spPr>
          <a:xfrm>
            <a:off x="4102856" y="5852143"/>
            <a:ext cx="757990" cy="523220"/>
          </a:xfrm>
          <a:prstGeom prst="rect">
            <a:avLst/>
          </a:prstGeom>
          <a:noFill/>
        </p:spPr>
        <p:txBody>
          <a:bodyPr wrap="none" rtlCol="0">
            <a:spAutoFit/>
          </a:bodyPr>
          <a:lstStyle/>
          <a:p>
            <a:r>
              <a:rPr lang="en-US" sz="2800" dirty="0">
                <a:solidFill>
                  <a:srgbClr val="416AB5"/>
                </a:solidFill>
              </a:rPr>
              <a:t>α</a:t>
            </a:r>
            <a:r>
              <a:rPr lang="en-US" sz="2800" dirty="0"/>
              <a:t>+</a:t>
            </a:r>
            <a:r>
              <a:rPr lang="en-US" sz="2800" dirty="0">
                <a:solidFill>
                  <a:srgbClr val="EF8525"/>
                </a:solidFill>
              </a:rPr>
              <a:t>β</a:t>
            </a:r>
          </a:p>
        </p:txBody>
      </p:sp>
      <p:sp>
        <p:nvSpPr>
          <p:cNvPr id="96" name="TextBox 95"/>
          <p:cNvSpPr txBox="1"/>
          <p:nvPr/>
        </p:nvSpPr>
        <p:spPr>
          <a:xfrm>
            <a:off x="3389486" y="5540397"/>
            <a:ext cx="633331" cy="523220"/>
          </a:xfrm>
          <a:prstGeom prst="rect">
            <a:avLst/>
          </a:prstGeom>
          <a:noFill/>
          <a:ln>
            <a:noFill/>
          </a:ln>
        </p:spPr>
        <p:txBody>
          <a:bodyPr wrap="none" rtlCol="0">
            <a:spAutoFit/>
          </a:bodyPr>
          <a:lstStyle/>
          <a:p>
            <a:r>
              <a:rPr lang="en-US" sz="2800" dirty="0"/>
              <a:t>p =  </a:t>
            </a:r>
          </a:p>
        </p:txBody>
      </p:sp>
      <p:sp>
        <p:nvSpPr>
          <p:cNvPr id="98" name="TextBox 97"/>
          <p:cNvSpPr txBox="1"/>
          <p:nvPr/>
        </p:nvSpPr>
        <p:spPr>
          <a:xfrm>
            <a:off x="248802" y="4734666"/>
            <a:ext cx="8247671" cy="523220"/>
          </a:xfrm>
          <a:prstGeom prst="rect">
            <a:avLst/>
          </a:prstGeom>
          <a:noFill/>
          <a:ln>
            <a:noFill/>
          </a:ln>
        </p:spPr>
        <p:txBody>
          <a:bodyPr wrap="none" rtlCol="0">
            <a:spAutoFit/>
          </a:bodyPr>
          <a:lstStyle/>
          <a:p>
            <a:r>
              <a:rPr lang="en-US" sz="2800" dirty="0"/>
              <a:t>Model reference proportion with binomial distribution:</a:t>
            </a:r>
          </a:p>
        </p:txBody>
      </p:sp>
      <p:cxnSp>
        <p:nvCxnSpPr>
          <p:cNvPr id="31" name="Straight Connector 30"/>
          <p:cNvCxnSpPr/>
          <p:nvPr/>
        </p:nvCxnSpPr>
        <p:spPr>
          <a:xfrm flipH="1">
            <a:off x="4075524" y="5885567"/>
            <a:ext cx="835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2491021" y="2275367"/>
            <a:ext cx="3794023" cy="1887984"/>
            <a:chOff x="2491021" y="2275367"/>
            <a:chExt cx="3794023" cy="1887984"/>
          </a:xfrm>
        </p:grpSpPr>
        <p:sp>
          <p:nvSpPr>
            <p:cNvPr id="82" name="TextBox 81"/>
            <p:cNvSpPr txBox="1"/>
            <p:nvPr/>
          </p:nvSpPr>
          <p:spPr>
            <a:xfrm>
              <a:off x="4221715" y="3010683"/>
              <a:ext cx="392430" cy="523220"/>
            </a:xfrm>
            <a:prstGeom prst="rect">
              <a:avLst/>
            </a:prstGeom>
            <a:noFill/>
          </p:spPr>
          <p:txBody>
            <a:bodyPr wrap="none" rtlCol="0">
              <a:spAutoFit/>
            </a:bodyPr>
            <a:lstStyle/>
            <a:p>
              <a:r>
                <a:rPr lang="en-US" sz="2800" dirty="0">
                  <a:solidFill>
                    <a:srgbClr val="416AB5"/>
                  </a:solidFill>
                </a:rPr>
                <a:t>A</a:t>
              </a:r>
            </a:p>
          </p:txBody>
        </p:sp>
        <p:sp>
          <p:nvSpPr>
            <p:cNvPr id="84" name="TextBox 83"/>
            <p:cNvSpPr txBox="1"/>
            <p:nvPr/>
          </p:nvSpPr>
          <p:spPr>
            <a:xfrm>
              <a:off x="4202955" y="3372757"/>
              <a:ext cx="411190" cy="523220"/>
            </a:xfrm>
            <a:prstGeom prst="rect">
              <a:avLst/>
            </a:prstGeom>
            <a:noFill/>
          </p:spPr>
          <p:txBody>
            <a:bodyPr wrap="none" rtlCol="0">
              <a:spAutoFit/>
            </a:bodyPr>
            <a:lstStyle/>
            <a:p>
              <a:r>
                <a:rPr lang="en-US" sz="2800" dirty="0">
                  <a:solidFill>
                    <a:srgbClr val="EF8525"/>
                  </a:solidFill>
                </a:rPr>
                <a:t>G</a:t>
              </a:r>
            </a:p>
          </p:txBody>
        </p:sp>
        <p:cxnSp>
          <p:nvCxnSpPr>
            <p:cNvPr id="87" name="Straight Connector 86"/>
            <p:cNvCxnSpPr/>
            <p:nvPr/>
          </p:nvCxnSpPr>
          <p:spPr>
            <a:xfrm flipH="1">
              <a:off x="2491021" y="331029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614145" y="331029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2491021" y="365107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4614145" y="365107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3396849" y="2592883"/>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3067591" y="2425767"/>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2837891" y="2275367"/>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3673340" y="2760003"/>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3878949" y="2910405"/>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067591" y="3979537"/>
              <a:ext cx="1670899"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4108649" y="4163351"/>
              <a:ext cx="1670899"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4096166" y="3094230"/>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511331" y="1929006"/>
            <a:ext cx="3594152" cy="830997"/>
          </a:xfrm>
          <a:prstGeom prst="rect">
            <a:avLst/>
          </a:prstGeom>
          <a:noFill/>
        </p:spPr>
        <p:txBody>
          <a:bodyPr wrap="square" rtlCol="0">
            <a:spAutoFit/>
          </a:bodyPr>
          <a:lstStyle/>
          <a:p>
            <a:r>
              <a:rPr lang="en-US" sz="2400" dirty="0">
                <a:solidFill>
                  <a:srgbClr val="416AB5"/>
                </a:solidFill>
              </a:rPr>
              <a:t>Reads with</a:t>
            </a:r>
          </a:p>
          <a:p>
            <a:r>
              <a:rPr lang="en-US" sz="2400" dirty="0">
                <a:solidFill>
                  <a:srgbClr val="416AB5"/>
                </a:solidFill>
              </a:rPr>
              <a:t>reference allele</a:t>
            </a:r>
          </a:p>
        </p:txBody>
      </p:sp>
      <p:sp>
        <p:nvSpPr>
          <p:cNvPr id="25" name="TextBox 24"/>
          <p:cNvSpPr txBox="1"/>
          <p:nvPr/>
        </p:nvSpPr>
        <p:spPr>
          <a:xfrm>
            <a:off x="5758409" y="3723647"/>
            <a:ext cx="3347074" cy="830997"/>
          </a:xfrm>
          <a:prstGeom prst="rect">
            <a:avLst/>
          </a:prstGeom>
          <a:noFill/>
        </p:spPr>
        <p:txBody>
          <a:bodyPr wrap="square" rtlCol="0">
            <a:spAutoFit/>
          </a:bodyPr>
          <a:lstStyle/>
          <a:p>
            <a:r>
              <a:rPr lang="en-US" sz="2400" dirty="0">
                <a:solidFill>
                  <a:srgbClr val="EF8525"/>
                </a:solidFill>
              </a:rPr>
              <a:t>Reads with </a:t>
            </a:r>
          </a:p>
          <a:p>
            <a:r>
              <a:rPr lang="en-US" sz="2400" dirty="0">
                <a:solidFill>
                  <a:srgbClr val="EF8525"/>
                </a:solidFill>
              </a:rPr>
              <a:t>non-reference allele</a:t>
            </a:r>
          </a:p>
        </p:txBody>
      </p:sp>
    </p:spTree>
    <p:extLst>
      <p:ext uri="{BB962C8B-B14F-4D97-AF65-F5344CB8AC3E}">
        <p14:creationId xmlns:p14="http://schemas.microsoft.com/office/powerpoint/2010/main" val="19221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Case-Control Association Study</a:t>
            </a:r>
          </a:p>
        </p:txBody>
      </p:sp>
      <p:grpSp>
        <p:nvGrpSpPr>
          <p:cNvPr id="4" name="Group 3"/>
          <p:cNvGrpSpPr/>
          <p:nvPr/>
        </p:nvGrpSpPr>
        <p:grpSpPr>
          <a:xfrm>
            <a:off x="150464" y="2364311"/>
            <a:ext cx="7121755" cy="3699082"/>
            <a:chOff x="-121821" y="3154020"/>
            <a:chExt cx="7121755" cy="3699082"/>
          </a:xfrm>
        </p:grpSpPr>
        <p:sp>
          <p:nvSpPr>
            <p:cNvPr id="5" name="Oval 4"/>
            <p:cNvSpPr/>
            <p:nvPr/>
          </p:nvSpPr>
          <p:spPr>
            <a:xfrm>
              <a:off x="2055207" y="4908342"/>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873427" y="5279978"/>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057226" y="3223951"/>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188879" y="5146306"/>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873427" y="5012634"/>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220763" y="3445256"/>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523544" y="5284343"/>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681024" y="3384853"/>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841165" y="3594853"/>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20763" y="5234917"/>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755110" y="6008109"/>
              <a:ext cx="600194" cy="523220"/>
            </a:xfrm>
            <a:prstGeom prst="rect">
              <a:avLst/>
            </a:prstGeom>
            <a:noFill/>
          </p:spPr>
          <p:txBody>
            <a:bodyPr wrap="none" rtlCol="0">
              <a:spAutoFit/>
            </a:bodyPr>
            <a:lstStyle/>
            <a:p>
              <a:r>
                <a:rPr lang="en-US" sz="2800" dirty="0">
                  <a:solidFill>
                    <a:srgbClr val="416AB5"/>
                  </a:solidFill>
                </a:rPr>
                <a:t>AA</a:t>
              </a:r>
            </a:p>
          </p:txBody>
        </p:sp>
        <p:sp>
          <p:nvSpPr>
            <p:cNvPr id="16" name="TextBox 15"/>
            <p:cNvSpPr txBox="1"/>
            <p:nvPr/>
          </p:nvSpPr>
          <p:spPr>
            <a:xfrm>
              <a:off x="4145212" y="6008109"/>
              <a:ext cx="618954" cy="523220"/>
            </a:xfrm>
            <a:prstGeom prst="rect">
              <a:avLst/>
            </a:prstGeom>
            <a:noFill/>
          </p:spPr>
          <p:txBody>
            <a:bodyPr wrap="none" rtlCol="0">
              <a:spAutoFit/>
            </a:bodyPr>
            <a:lstStyle/>
            <a:p>
              <a:r>
                <a:rPr lang="en-US" sz="2800" dirty="0">
                  <a:solidFill>
                    <a:srgbClr val="881A86"/>
                  </a:solidFill>
                </a:rPr>
                <a:t>AG</a:t>
              </a:r>
            </a:p>
          </p:txBody>
        </p:sp>
        <p:sp>
          <p:nvSpPr>
            <p:cNvPr id="17" name="TextBox 16"/>
            <p:cNvSpPr txBox="1"/>
            <p:nvPr/>
          </p:nvSpPr>
          <p:spPr>
            <a:xfrm>
              <a:off x="6362219" y="6008109"/>
              <a:ext cx="637715" cy="523220"/>
            </a:xfrm>
            <a:prstGeom prst="rect">
              <a:avLst/>
            </a:prstGeom>
            <a:noFill/>
          </p:spPr>
          <p:txBody>
            <a:bodyPr wrap="none" rtlCol="0">
              <a:spAutoFit/>
            </a:bodyPr>
            <a:lstStyle/>
            <a:p>
              <a:r>
                <a:rPr lang="en-US" sz="2800" dirty="0">
                  <a:solidFill>
                    <a:srgbClr val="EF8525"/>
                  </a:solidFill>
                </a:rPr>
                <a:t>GG</a:t>
              </a:r>
            </a:p>
          </p:txBody>
        </p:sp>
        <p:sp>
          <p:nvSpPr>
            <p:cNvPr id="20" name="TextBox 19"/>
            <p:cNvSpPr txBox="1"/>
            <p:nvPr/>
          </p:nvSpPr>
          <p:spPr>
            <a:xfrm>
              <a:off x="87676" y="3154020"/>
              <a:ext cx="889987" cy="461665"/>
            </a:xfrm>
            <a:prstGeom prst="rect">
              <a:avLst/>
            </a:prstGeom>
            <a:noFill/>
          </p:spPr>
          <p:txBody>
            <a:bodyPr wrap="none" rtlCol="0">
              <a:spAutoFit/>
            </a:bodyPr>
            <a:lstStyle/>
            <a:p>
              <a:r>
                <a:rPr lang="en-US" sz="2400"/>
                <a:t>Cases</a:t>
              </a:r>
              <a:endParaRPr lang="en-US" sz="2400" dirty="0"/>
            </a:p>
          </p:txBody>
        </p:sp>
        <p:sp>
          <p:nvSpPr>
            <p:cNvPr id="21" name="TextBox 20"/>
            <p:cNvSpPr txBox="1"/>
            <p:nvPr/>
          </p:nvSpPr>
          <p:spPr>
            <a:xfrm>
              <a:off x="3749647" y="6391437"/>
              <a:ext cx="1413217" cy="461665"/>
            </a:xfrm>
            <a:prstGeom prst="rect">
              <a:avLst/>
            </a:prstGeom>
            <a:noFill/>
          </p:spPr>
          <p:txBody>
            <a:bodyPr wrap="none" rtlCol="0">
              <a:spAutoFit/>
            </a:bodyPr>
            <a:lstStyle/>
            <a:p>
              <a:r>
                <a:rPr lang="en-US" sz="2400" dirty="0"/>
                <a:t>Genotype</a:t>
              </a:r>
            </a:p>
          </p:txBody>
        </p:sp>
        <p:sp>
          <p:nvSpPr>
            <p:cNvPr id="24" name="TextBox 23"/>
            <p:cNvSpPr txBox="1"/>
            <p:nvPr/>
          </p:nvSpPr>
          <p:spPr>
            <a:xfrm>
              <a:off x="-121821" y="4887942"/>
              <a:ext cx="1226939" cy="461665"/>
            </a:xfrm>
            <a:prstGeom prst="rect">
              <a:avLst/>
            </a:prstGeom>
            <a:noFill/>
          </p:spPr>
          <p:txBody>
            <a:bodyPr wrap="none" rtlCol="0">
              <a:spAutoFit/>
            </a:bodyPr>
            <a:lstStyle/>
            <a:p>
              <a:r>
                <a:rPr lang="en-US" sz="2400" dirty="0"/>
                <a:t>Controls</a:t>
              </a:r>
            </a:p>
          </p:txBody>
        </p:sp>
      </p:grpSp>
      <p:sp>
        <p:nvSpPr>
          <p:cNvPr id="25" name="Oval 24"/>
          <p:cNvSpPr/>
          <p:nvPr/>
        </p:nvSpPr>
        <p:spPr>
          <a:xfrm>
            <a:off x="4664109" y="2486670"/>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966890" y="2657591"/>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738753" y="2715093"/>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191206" y="2481934"/>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0969" y="4508997"/>
            <a:ext cx="133672" cy="133672"/>
          </a:xfrm>
          <a:prstGeom prst="ellipse">
            <a:avLst/>
          </a:prstGeom>
          <a:solidFill>
            <a:srgbClr val="416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310981" y="2635577"/>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922209" y="4486147"/>
            <a:ext cx="133672" cy="133672"/>
          </a:xfrm>
          <a:prstGeom prst="ellipse">
            <a:avLst/>
          </a:prstGeom>
          <a:solidFill>
            <a:srgbClr val="EF8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891153" y="2382303"/>
            <a:ext cx="133672" cy="133672"/>
          </a:xfrm>
          <a:prstGeom prst="ellipse">
            <a:avLst/>
          </a:prstGeom>
          <a:solidFill>
            <a:srgbClr val="881A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457200" y="3452328"/>
            <a:ext cx="7305869" cy="37321"/>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8301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7790"/>
            <a:ext cx="8229600" cy="731349"/>
          </a:xfrm>
        </p:spPr>
        <p:txBody>
          <a:bodyPr>
            <a:normAutofit fontScale="90000"/>
          </a:bodyPr>
          <a:lstStyle/>
          <a:p>
            <a:r>
              <a:rPr lang="en-US" dirty="0"/>
              <a:t>Haplotype Imbalance Test</a:t>
            </a:r>
          </a:p>
        </p:txBody>
      </p:sp>
      <p:grpSp>
        <p:nvGrpSpPr>
          <p:cNvPr id="2" name="Group 1"/>
          <p:cNvGrpSpPr/>
          <p:nvPr/>
        </p:nvGrpSpPr>
        <p:grpSpPr>
          <a:xfrm>
            <a:off x="1051824" y="2275367"/>
            <a:ext cx="2748213" cy="1367567"/>
            <a:chOff x="2491021" y="2275367"/>
            <a:chExt cx="3794023" cy="1887984"/>
          </a:xfrm>
        </p:grpSpPr>
        <p:sp>
          <p:nvSpPr>
            <p:cNvPr id="82" name="TextBox 81"/>
            <p:cNvSpPr txBox="1"/>
            <p:nvPr/>
          </p:nvSpPr>
          <p:spPr>
            <a:xfrm>
              <a:off x="4152513" y="2895324"/>
              <a:ext cx="392430" cy="523220"/>
            </a:xfrm>
            <a:prstGeom prst="rect">
              <a:avLst/>
            </a:prstGeom>
            <a:noFill/>
          </p:spPr>
          <p:txBody>
            <a:bodyPr wrap="none" rtlCol="0">
              <a:spAutoFit/>
            </a:bodyPr>
            <a:lstStyle/>
            <a:p>
              <a:r>
                <a:rPr lang="en-US" sz="2800" dirty="0">
                  <a:solidFill>
                    <a:srgbClr val="416AB5"/>
                  </a:solidFill>
                </a:rPr>
                <a:t>A</a:t>
              </a:r>
            </a:p>
          </p:txBody>
        </p:sp>
        <p:sp>
          <p:nvSpPr>
            <p:cNvPr id="84" name="TextBox 83"/>
            <p:cNvSpPr txBox="1"/>
            <p:nvPr/>
          </p:nvSpPr>
          <p:spPr>
            <a:xfrm>
              <a:off x="4133753" y="3303542"/>
              <a:ext cx="411190" cy="523220"/>
            </a:xfrm>
            <a:prstGeom prst="rect">
              <a:avLst/>
            </a:prstGeom>
            <a:noFill/>
          </p:spPr>
          <p:txBody>
            <a:bodyPr wrap="none" rtlCol="0">
              <a:spAutoFit/>
            </a:bodyPr>
            <a:lstStyle/>
            <a:p>
              <a:r>
                <a:rPr lang="en-US" sz="2800" dirty="0">
                  <a:solidFill>
                    <a:srgbClr val="EF8525"/>
                  </a:solidFill>
                </a:rPr>
                <a:t>G</a:t>
              </a:r>
            </a:p>
          </p:txBody>
        </p:sp>
        <p:cxnSp>
          <p:nvCxnSpPr>
            <p:cNvPr id="87" name="Straight Connector 86"/>
            <p:cNvCxnSpPr/>
            <p:nvPr/>
          </p:nvCxnSpPr>
          <p:spPr>
            <a:xfrm flipH="1">
              <a:off x="2491021" y="331029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614145" y="331029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2491021" y="365107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4614145" y="3651079"/>
              <a:ext cx="16708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3396849" y="2592883"/>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3067591" y="2425767"/>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2837891" y="2275367"/>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3673340" y="2760003"/>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3878949" y="2910405"/>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3067591" y="3979537"/>
              <a:ext cx="1670899"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4108649" y="4163351"/>
              <a:ext cx="1670899"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4096166" y="3094230"/>
              <a:ext cx="1670899"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grpSp>
      <p:sp>
        <p:nvSpPr>
          <p:cNvPr id="68" name="TextBox 67"/>
          <p:cNvSpPr txBox="1"/>
          <p:nvPr/>
        </p:nvSpPr>
        <p:spPr>
          <a:xfrm>
            <a:off x="3842687" y="2724435"/>
            <a:ext cx="411190" cy="523220"/>
          </a:xfrm>
          <a:prstGeom prst="rect">
            <a:avLst/>
          </a:prstGeom>
          <a:noFill/>
        </p:spPr>
        <p:txBody>
          <a:bodyPr wrap="none" rtlCol="0">
            <a:spAutoFit/>
          </a:bodyPr>
          <a:lstStyle/>
          <a:p>
            <a:r>
              <a:rPr lang="en-US" sz="2800" dirty="0">
                <a:solidFill>
                  <a:srgbClr val="416AB5"/>
                </a:solidFill>
              </a:rPr>
              <a:t>G</a:t>
            </a:r>
          </a:p>
        </p:txBody>
      </p:sp>
      <p:sp>
        <p:nvSpPr>
          <p:cNvPr id="69" name="TextBox 68"/>
          <p:cNvSpPr txBox="1"/>
          <p:nvPr/>
        </p:nvSpPr>
        <p:spPr>
          <a:xfrm>
            <a:off x="3862516" y="3020129"/>
            <a:ext cx="359644" cy="523220"/>
          </a:xfrm>
          <a:prstGeom prst="rect">
            <a:avLst/>
          </a:prstGeom>
          <a:noFill/>
        </p:spPr>
        <p:txBody>
          <a:bodyPr wrap="none" rtlCol="0">
            <a:spAutoFit/>
          </a:bodyPr>
          <a:lstStyle/>
          <a:p>
            <a:r>
              <a:rPr lang="en-US" sz="2800" dirty="0">
                <a:solidFill>
                  <a:srgbClr val="EF8525"/>
                </a:solidFill>
              </a:rPr>
              <a:t>T</a:t>
            </a:r>
          </a:p>
        </p:txBody>
      </p:sp>
      <p:cxnSp>
        <p:nvCxnSpPr>
          <p:cNvPr id="71" name="Straight Connector 70"/>
          <p:cNvCxnSpPr/>
          <p:nvPr/>
        </p:nvCxnSpPr>
        <p:spPr>
          <a:xfrm flipH="1">
            <a:off x="4260618" y="3025023"/>
            <a:ext cx="227260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4277327" y="3271868"/>
            <a:ext cx="225589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3763171" y="2689193"/>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a:off x="3524672" y="2568142"/>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3358288" y="2459199"/>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3963448" y="2810247"/>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3892270" y="3509788"/>
            <a:ext cx="1210321"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3693951" y="3642934"/>
            <a:ext cx="1210321"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6580045" y="2724435"/>
            <a:ext cx="284258" cy="378996"/>
          </a:xfrm>
          <a:prstGeom prst="rect">
            <a:avLst/>
          </a:prstGeom>
          <a:noFill/>
        </p:spPr>
        <p:txBody>
          <a:bodyPr wrap="none" rtlCol="0">
            <a:spAutoFit/>
          </a:bodyPr>
          <a:lstStyle/>
          <a:p>
            <a:r>
              <a:rPr lang="en-US" sz="2800" dirty="0">
                <a:solidFill>
                  <a:srgbClr val="416AB5"/>
                </a:solidFill>
              </a:rPr>
              <a:t>A</a:t>
            </a:r>
          </a:p>
        </p:txBody>
      </p:sp>
      <p:sp>
        <p:nvSpPr>
          <p:cNvPr id="86" name="TextBox 85"/>
          <p:cNvSpPr txBox="1"/>
          <p:nvPr/>
        </p:nvSpPr>
        <p:spPr>
          <a:xfrm>
            <a:off x="6566456" y="3020129"/>
            <a:ext cx="376125" cy="523220"/>
          </a:xfrm>
          <a:prstGeom prst="rect">
            <a:avLst/>
          </a:prstGeom>
          <a:noFill/>
        </p:spPr>
        <p:txBody>
          <a:bodyPr wrap="none" rtlCol="0">
            <a:spAutoFit/>
          </a:bodyPr>
          <a:lstStyle/>
          <a:p>
            <a:r>
              <a:rPr lang="en-US" sz="2800" dirty="0">
                <a:solidFill>
                  <a:srgbClr val="EF8525"/>
                </a:solidFill>
              </a:rPr>
              <a:t>C</a:t>
            </a:r>
          </a:p>
        </p:txBody>
      </p:sp>
      <p:cxnSp>
        <p:nvCxnSpPr>
          <p:cNvPr id="89" name="Straight Connector 88"/>
          <p:cNvCxnSpPr/>
          <p:nvPr/>
        </p:nvCxnSpPr>
        <p:spPr>
          <a:xfrm flipH="1">
            <a:off x="6914430" y="3025023"/>
            <a:ext cx="121032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a:off x="6914430" y="3271868"/>
            <a:ext cx="121032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6032677" y="2505361"/>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a:off x="5794178" y="2384310"/>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5627794" y="2275367"/>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a:off x="6232955" y="2626415"/>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a:off x="6381888" y="2735359"/>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a:off x="6362284" y="3509788"/>
            <a:ext cx="1210321"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6539230" y="2868513"/>
            <a:ext cx="1210321" cy="0"/>
          </a:xfrm>
          <a:prstGeom prst="line">
            <a:avLst/>
          </a:prstGeom>
          <a:ln>
            <a:solidFill>
              <a:srgbClr val="416AB5"/>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3610406" y="3810049"/>
            <a:ext cx="1210321" cy="0"/>
          </a:xfrm>
          <a:prstGeom prst="line">
            <a:avLst/>
          </a:prstGeom>
          <a:ln>
            <a:solidFill>
              <a:srgbClr val="EF8525"/>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2057174" y="4559036"/>
            <a:ext cx="6401110" cy="1384995"/>
          </a:xfrm>
          <a:prstGeom prst="rect">
            <a:avLst/>
          </a:prstGeom>
          <a:noFill/>
          <a:ln>
            <a:noFill/>
          </a:ln>
        </p:spPr>
        <p:txBody>
          <a:bodyPr wrap="square" rtlCol="0">
            <a:spAutoFit/>
          </a:bodyPr>
          <a:lstStyle/>
          <a:p>
            <a:pPr marL="457200" indent="-457200">
              <a:buFont typeface="Arial"/>
              <a:buChar char="•"/>
            </a:pPr>
            <a:r>
              <a:rPr lang="en-US" sz="2800" dirty="0"/>
              <a:t>Phase SNPs</a:t>
            </a:r>
          </a:p>
          <a:p>
            <a:pPr marL="457200" indent="-457200">
              <a:buFont typeface="Arial"/>
              <a:buChar char="•"/>
            </a:pPr>
            <a:r>
              <a:rPr lang="en-US" sz="2800" dirty="0"/>
              <a:t>Test allelic imbalance across entire haplotype</a:t>
            </a:r>
          </a:p>
        </p:txBody>
      </p:sp>
    </p:spTree>
    <p:extLst>
      <p:ext uri="{BB962C8B-B14F-4D97-AF65-F5344CB8AC3E}">
        <p14:creationId xmlns:p14="http://schemas.microsoft.com/office/powerpoint/2010/main" val="280989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Combined Haplotype Test</a:t>
            </a:r>
          </a:p>
        </p:txBody>
      </p:sp>
      <p:sp>
        <p:nvSpPr>
          <p:cNvPr id="4" name="TextBox 3"/>
          <p:cNvSpPr txBox="1"/>
          <p:nvPr/>
        </p:nvSpPr>
        <p:spPr>
          <a:xfrm>
            <a:off x="2566257" y="5002502"/>
            <a:ext cx="3999688" cy="584776"/>
          </a:xfrm>
          <a:prstGeom prst="rect">
            <a:avLst/>
          </a:prstGeom>
          <a:noFill/>
          <a:ln>
            <a:noFill/>
          </a:ln>
        </p:spPr>
        <p:txBody>
          <a:bodyPr wrap="none" rtlCol="0">
            <a:spAutoFit/>
          </a:bodyPr>
          <a:lstStyle/>
          <a:p>
            <a:r>
              <a:rPr lang="en-US" sz="2800" dirty="0"/>
              <a:t>null hypothesis, </a:t>
            </a:r>
            <a:r>
              <a:rPr lang="en-US" sz="3200" b="1" dirty="0"/>
              <a:t>H</a:t>
            </a:r>
            <a:r>
              <a:rPr lang="en-US" sz="3200" b="1" baseline="-25000" dirty="0"/>
              <a:t>0</a:t>
            </a:r>
            <a:r>
              <a:rPr lang="en-US" sz="3200" dirty="0"/>
              <a:t>: </a:t>
            </a:r>
            <a:r>
              <a:rPr lang="en-US" sz="3200" dirty="0">
                <a:solidFill>
                  <a:srgbClr val="416AB5"/>
                </a:solidFill>
              </a:rPr>
              <a:t>α </a:t>
            </a:r>
            <a:r>
              <a:rPr lang="en-US" sz="3200" dirty="0"/>
              <a:t>= </a:t>
            </a:r>
            <a:r>
              <a:rPr lang="en-US" sz="3200" dirty="0">
                <a:solidFill>
                  <a:srgbClr val="EF8525"/>
                </a:solidFill>
              </a:rPr>
              <a:t>β</a:t>
            </a:r>
            <a:endParaRPr lang="en-US" sz="3200" dirty="0"/>
          </a:p>
        </p:txBody>
      </p:sp>
      <p:sp>
        <p:nvSpPr>
          <p:cNvPr id="5" name="TextBox 4"/>
          <p:cNvSpPr txBox="1"/>
          <p:nvPr/>
        </p:nvSpPr>
        <p:spPr>
          <a:xfrm>
            <a:off x="1551545" y="5673599"/>
            <a:ext cx="5037632" cy="584776"/>
          </a:xfrm>
          <a:prstGeom prst="rect">
            <a:avLst/>
          </a:prstGeom>
          <a:noFill/>
          <a:ln>
            <a:noFill/>
          </a:ln>
        </p:spPr>
        <p:txBody>
          <a:bodyPr wrap="none" rtlCol="0">
            <a:spAutoFit/>
          </a:bodyPr>
          <a:lstStyle/>
          <a:p>
            <a:r>
              <a:rPr lang="en-US" sz="2800" dirty="0"/>
              <a:t>alternative hypothesis, </a:t>
            </a:r>
            <a:r>
              <a:rPr lang="en-US" sz="3200" b="1" dirty="0"/>
              <a:t>H</a:t>
            </a:r>
            <a:r>
              <a:rPr lang="en-US" sz="3200" b="1" baseline="-25000" dirty="0"/>
              <a:t>1</a:t>
            </a:r>
            <a:r>
              <a:rPr lang="en-US" sz="3200" dirty="0"/>
              <a:t>: </a:t>
            </a:r>
            <a:r>
              <a:rPr lang="en-US" sz="3200" dirty="0">
                <a:solidFill>
                  <a:srgbClr val="416AB5"/>
                </a:solidFill>
              </a:rPr>
              <a:t>α </a:t>
            </a:r>
            <a:r>
              <a:rPr lang="en-US" sz="3200" dirty="0"/>
              <a:t>≠ </a:t>
            </a:r>
            <a:r>
              <a:rPr lang="en-US" sz="3200" dirty="0">
                <a:solidFill>
                  <a:srgbClr val="EF8525"/>
                </a:solidFill>
              </a:rPr>
              <a:t>β</a:t>
            </a:r>
            <a:endParaRPr lang="en-US" sz="3200" dirty="0"/>
          </a:p>
        </p:txBody>
      </p:sp>
      <p:sp>
        <p:nvSpPr>
          <p:cNvPr id="13" name="TextBox 12"/>
          <p:cNvSpPr txBox="1"/>
          <p:nvPr/>
        </p:nvSpPr>
        <p:spPr>
          <a:xfrm>
            <a:off x="7445285" y="2563568"/>
            <a:ext cx="388398" cy="523220"/>
          </a:xfrm>
          <a:prstGeom prst="rect">
            <a:avLst/>
          </a:prstGeom>
          <a:noFill/>
        </p:spPr>
        <p:txBody>
          <a:bodyPr wrap="none" rtlCol="0">
            <a:spAutoFit/>
          </a:bodyPr>
          <a:lstStyle/>
          <a:p>
            <a:r>
              <a:rPr lang="en-US" sz="2800" dirty="0">
                <a:solidFill>
                  <a:srgbClr val="416AB5"/>
                </a:solidFill>
              </a:rPr>
              <a:t>α</a:t>
            </a:r>
          </a:p>
        </p:txBody>
      </p:sp>
      <p:sp>
        <p:nvSpPr>
          <p:cNvPr id="14" name="TextBox 13"/>
          <p:cNvSpPr txBox="1"/>
          <p:nvPr/>
        </p:nvSpPr>
        <p:spPr>
          <a:xfrm>
            <a:off x="7267313" y="3086788"/>
            <a:ext cx="757990" cy="523220"/>
          </a:xfrm>
          <a:prstGeom prst="rect">
            <a:avLst/>
          </a:prstGeom>
          <a:noFill/>
        </p:spPr>
        <p:txBody>
          <a:bodyPr wrap="none" rtlCol="0">
            <a:spAutoFit/>
          </a:bodyPr>
          <a:lstStyle/>
          <a:p>
            <a:r>
              <a:rPr lang="en-US" sz="2800" dirty="0">
                <a:solidFill>
                  <a:srgbClr val="416AB5"/>
                </a:solidFill>
              </a:rPr>
              <a:t>α</a:t>
            </a:r>
            <a:r>
              <a:rPr lang="en-US" sz="2800" dirty="0"/>
              <a:t>+</a:t>
            </a:r>
            <a:r>
              <a:rPr lang="en-US" sz="2800" dirty="0">
                <a:solidFill>
                  <a:srgbClr val="EF8525"/>
                </a:solidFill>
              </a:rPr>
              <a:t>β</a:t>
            </a:r>
          </a:p>
        </p:txBody>
      </p:sp>
      <p:sp>
        <p:nvSpPr>
          <p:cNvPr id="15" name="TextBox 14"/>
          <p:cNvSpPr txBox="1"/>
          <p:nvPr/>
        </p:nvSpPr>
        <p:spPr>
          <a:xfrm>
            <a:off x="6553943" y="2775042"/>
            <a:ext cx="633331" cy="523220"/>
          </a:xfrm>
          <a:prstGeom prst="rect">
            <a:avLst/>
          </a:prstGeom>
          <a:noFill/>
          <a:ln>
            <a:noFill/>
          </a:ln>
        </p:spPr>
        <p:txBody>
          <a:bodyPr wrap="none" rtlCol="0">
            <a:spAutoFit/>
          </a:bodyPr>
          <a:lstStyle/>
          <a:p>
            <a:r>
              <a:rPr lang="en-US" sz="2800" dirty="0"/>
              <a:t>p =  </a:t>
            </a:r>
          </a:p>
        </p:txBody>
      </p:sp>
      <p:cxnSp>
        <p:nvCxnSpPr>
          <p:cNvPr id="16" name="Straight Connector 15"/>
          <p:cNvCxnSpPr/>
          <p:nvPr/>
        </p:nvCxnSpPr>
        <p:spPr>
          <a:xfrm flipH="1">
            <a:off x="7239981" y="3120212"/>
            <a:ext cx="83544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578569" y="2264712"/>
            <a:ext cx="570389" cy="523220"/>
          </a:xfrm>
          <a:prstGeom prst="rect">
            <a:avLst/>
          </a:prstGeom>
          <a:noFill/>
        </p:spPr>
        <p:txBody>
          <a:bodyPr wrap="none" rtlCol="0">
            <a:spAutoFit/>
          </a:bodyPr>
          <a:lstStyle/>
          <a:p>
            <a:r>
              <a:rPr lang="en-US" sz="2800" dirty="0">
                <a:solidFill>
                  <a:srgbClr val="416AB5"/>
                </a:solidFill>
              </a:rPr>
              <a:t>2α</a:t>
            </a:r>
          </a:p>
        </p:txBody>
      </p:sp>
      <p:sp>
        <p:nvSpPr>
          <p:cNvPr id="18" name="TextBox 17"/>
          <p:cNvSpPr txBox="1"/>
          <p:nvPr/>
        </p:nvSpPr>
        <p:spPr>
          <a:xfrm>
            <a:off x="1578569" y="2990938"/>
            <a:ext cx="757990" cy="523220"/>
          </a:xfrm>
          <a:prstGeom prst="rect">
            <a:avLst/>
          </a:prstGeom>
          <a:noFill/>
        </p:spPr>
        <p:txBody>
          <a:bodyPr wrap="none" rtlCol="0">
            <a:spAutoFit/>
          </a:bodyPr>
          <a:lstStyle/>
          <a:p>
            <a:r>
              <a:rPr lang="en-US" sz="2800" dirty="0">
                <a:solidFill>
                  <a:srgbClr val="881A86"/>
                </a:solidFill>
              </a:rPr>
              <a:t>α+β</a:t>
            </a:r>
          </a:p>
        </p:txBody>
      </p:sp>
      <p:sp>
        <p:nvSpPr>
          <p:cNvPr id="19" name="TextBox 18"/>
          <p:cNvSpPr txBox="1"/>
          <p:nvPr/>
        </p:nvSpPr>
        <p:spPr>
          <a:xfrm>
            <a:off x="1578569" y="3845082"/>
            <a:ext cx="557414" cy="523220"/>
          </a:xfrm>
          <a:prstGeom prst="rect">
            <a:avLst/>
          </a:prstGeom>
          <a:noFill/>
        </p:spPr>
        <p:txBody>
          <a:bodyPr wrap="none" rtlCol="0">
            <a:spAutoFit/>
          </a:bodyPr>
          <a:lstStyle/>
          <a:p>
            <a:r>
              <a:rPr lang="en-US" sz="2800" dirty="0">
                <a:solidFill>
                  <a:srgbClr val="EF8525"/>
                </a:solidFill>
              </a:rPr>
              <a:t>2β</a:t>
            </a:r>
          </a:p>
        </p:txBody>
      </p:sp>
      <p:sp>
        <p:nvSpPr>
          <p:cNvPr id="20" name="TextBox 19"/>
          <p:cNvSpPr txBox="1"/>
          <p:nvPr/>
        </p:nvSpPr>
        <p:spPr>
          <a:xfrm>
            <a:off x="494975" y="3036360"/>
            <a:ext cx="623713" cy="523220"/>
          </a:xfrm>
          <a:prstGeom prst="rect">
            <a:avLst/>
          </a:prstGeom>
          <a:noFill/>
          <a:ln>
            <a:noFill/>
          </a:ln>
        </p:spPr>
        <p:txBody>
          <a:bodyPr wrap="none" rtlCol="0">
            <a:spAutoFit/>
          </a:bodyPr>
          <a:lstStyle/>
          <a:p>
            <a:r>
              <a:rPr lang="en-US" sz="2800" dirty="0" err="1"/>
              <a:t>λ</a:t>
            </a:r>
            <a:r>
              <a:rPr lang="en-US" sz="2800" dirty="0"/>
              <a:t> =  </a:t>
            </a:r>
          </a:p>
        </p:txBody>
      </p:sp>
      <p:sp>
        <p:nvSpPr>
          <p:cNvPr id="21" name="Left Brace 20"/>
          <p:cNvSpPr/>
          <p:nvPr/>
        </p:nvSpPr>
        <p:spPr>
          <a:xfrm>
            <a:off x="1151684" y="2270852"/>
            <a:ext cx="388440" cy="2103590"/>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Rectangle 21"/>
          <p:cNvSpPr/>
          <p:nvPr/>
        </p:nvSpPr>
        <p:spPr>
          <a:xfrm>
            <a:off x="2193188" y="2250612"/>
            <a:ext cx="2881743" cy="523220"/>
          </a:xfrm>
          <a:prstGeom prst="rect">
            <a:avLst/>
          </a:prstGeom>
        </p:spPr>
        <p:txBody>
          <a:bodyPr wrap="none">
            <a:spAutoFit/>
          </a:bodyPr>
          <a:lstStyle/>
          <a:p>
            <a:r>
              <a:rPr lang="en-US" sz="2800" dirty="0">
                <a:solidFill>
                  <a:srgbClr val="000000"/>
                </a:solidFill>
              </a:rPr>
              <a:t> if homozygous </a:t>
            </a:r>
            <a:r>
              <a:rPr lang="en-US" sz="2800" dirty="0">
                <a:solidFill>
                  <a:srgbClr val="416AB5"/>
                </a:solidFill>
              </a:rPr>
              <a:t>AA</a:t>
            </a:r>
          </a:p>
        </p:txBody>
      </p:sp>
      <p:sp>
        <p:nvSpPr>
          <p:cNvPr id="23" name="Rectangle 22"/>
          <p:cNvSpPr/>
          <p:nvPr/>
        </p:nvSpPr>
        <p:spPr>
          <a:xfrm>
            <a:off x="2193188" y="2967222"/>
            <a:ext cx="2995882" cy="523220"/>
          </a:xfrm>
          <a:prstGeom prst="rect">
            <a:avLst/>
          </a:prstGeom>
        </p:spPr>
        <p:txBody>
          <a:bodyPr wrap="none">
            <a:spAutoFit/>
          </a:bodyPr>
          <a:lstStyle/>
          <a:p>
            <a:r>
              <a:rPr lang="en-US" sz="2800" dirty="0">
                <a:solidFill>
                  <a:srgbClr val="000000"/>
                </a:solidFill>
              </a:rPr>
              <a:t> if heterozygous </a:t>
            </a:r>
            <a:r>
              <a:rPr lang="en-US" sz="2800" dirty="0">
                <a:solidFill>
                  <a:srgbClr val="881A86"/>
                </a:solidFill>
              </a:rPr>
              <a:t>AB</a:t>
            </a:r>
          </a:p>
        </p:txBody>
      </p:sp>
      <p:sp>
        <p:nvSpPr>
          <p:cNvPr id="24" name="Rectangle 23"/>
          <p:cNvSpPr/>
          <p:nvPr/>
        </p:nvSpPr>
        <p:spPr>
          <a:xfrm>
            <a:off x="2193188" y="3845082"/>
            <a:ext cx="2856847" cy="523220"/>
          </a:xfrm>
          <a:prstGeom prst="rect">
            <a:avLst/>
          </a:prstGeom>
        </p:spPr>
        <p:txBody>
          <a:bodyPr wrap="none">
            <a:spAutoFit/>
          </a:bodyPr>
          <a:lstStyle/>
          <a:p>
            <a:r>
              <a:rPr lang="en-US" sz="2800" dirty="0">
                <a:solidFill>
                  <a:srgbClr val="000000"/>
                </a:solidFill>
              </a:rPr>
              <a:t> if homozygous </a:t>
            </a:r>
            <a:r>
              <a:rPr lang="en-US" sz="2800" dirty="0">
                <a:solidFill>
                  <a:schemeClr val="accent6"/>
                </a:solidFill>
              </a:rPr>
              <a:t>BB</a:t>
            </a:r>
          </a:p>
        </p:txBody>
      </p:sp>
      <p:sp>
        <p:nvSpPr>
          <p:cNvPr id="26" name="Rounded Rectangle 25"/>
          <p:cNvSpPr/>
          <p:nvPr/>
        </p:nvSpPr>
        <p:spPr>
          <a:xfrm>
            <a:off x="494975" y="2092284"/>
            <a:ext cx="4801592" cy="2501105"/>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431544" y="2563568"/>
            <a:ext cx="1972700" cy="1165184"/>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594512" y="1517442"/>
            <a:ext cx="4336268" cy="523220"/>
          </a:xfrm>
          <a:prstGeom prst="rect">
            <a:avLst/>
          </a:prstGeom>
          <a:noFill/>
        </p:spPr>
        <p:txBody>
          <a:bodyPr wrap="none" rtlCol="0">
            <a:spAutoFit/>
          </a:bodyPr>
          <a:lstStyle/>
          <a:p>
            <a:pPr algn="ctr"/>
            <a:r>
              <a:rPr lang="en-US" sz="2800" dirty="0"/>
              <a:t>Read Depth Association Test</a:t>
            </a:r>
          </a:p>
        </p:txBody>
      </p:sp>
      <p:sp>
        <p:nvSpPr>
          <p:cNvPr id="30" name="TextBox 29"/>
          <p:cNvSpPr txBox="1"/>
          <p:nvPr/>
        </p:nvSpPr>
        <p:spPr>
          <a:xfrm>
            <a:off x="6295100" y="1517442"/>
            <a:ext cx="2391700" cy="954107"/>
          </a:xfrm>
          <a:prstGeom prst="rect">
            <a:avLst/>
          </a:prstGeom>
          <a:noFill/>
        </p:spPr>
        <p:txBody>
          <a:bodyPr wrap="none" rtlCol="0">
            <a:spAutoFit/>
          </a:bodyPr>
          <a:lstStyle/>
          <a:p>
            <a:pPr algn="ctr"/>
            <a:r>
              <a:rPr lang="en-US" sz="2800" dirty="0"/>
              <a:t>Haplotype </a:t>
            </a:r>
          </a:p>
          <a:p>
            <a:pPr algn="ctr"/>
            <a:r>
              <a:rPr lang="en-US" sz="2800" dirty="0"/>
              <a:t>Imbalance Test</a:t>
            </a:r>
          </a:p>
        </p:txBody>
      </p:sp>
      <p:sp>
        <p:nvSpPr>
          <p:cNvPr id="32" name="TextBox 31"/>
          <p:cNvSpPr txBox="1"/>
          <p:nvPr/>
        </p:nvSpPr>
        <p:spPr>
          <a:xfrm>
            <a:off x="5585614" y="2484596"/>
            <a:ext cx="567884" cy="1015663"/>
          </a:xfrm>
          <a:prstGeom prst="rect">
            <a:avLst/>
          </a:prstGeom>
          <a:noFill/>
        </p:spPr>
        <p:txBody>
          <a:bodyPr wrap="none" rtlCol="0">
            <a:spAutoFit/>
          </a:bodyPr>
          <a:lstStyle/>
          <a:p>
            <a:pPr algn="ctr"/>
            <a:r>
              <a:rPr lang="en-US" sz="6000" dirty="0"/>
              <a:t>+</a:t>
            </a:r>
          </a:p>
        </p:txBody>
      </p:sp>
    </p:spTree>
    <p:extLst>
      <p:ext uri="{BB962C8B-B14F-4D97-AF65-F5344CB8AC3E}">
        <p14:creationId xmlns:p14="http://schemas.microsoft.com/office/powerpoint/2010/main" val="29755424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Standard mapping of H3K27ac QTLs with 10 Individuals</a:t>
            </a:r>
          </a:p>
        </p:txBody>
      </p:sp>
      <p:pic>
        <p:nvPicPr>
          <p:cNvPr id="4" name="Picture 3"/>
          <p:cNvPicPr>
            <a:picLocks noChangeAspect="1"/>
          </p:cNvPicPr>
          <p:nvPr/>
        </p:nvPicPr>
        <p:blipFill rotWithShape="1">
          <a:blip r:embed="rId3"/>
          <a:srcRect l="4782" b="3829"/>
          <a:stretch/>
        </p:blipFill>
        <p:spPr>
          <a:xfrm>
            <a:off x="1954953" y="1530443"/>
            <a:ext cx="4657882" cy="4205416"/>
          </a:xfrm>
          <a:prstGeom prst="rect">
            <a:avLst/>
          </a:prstGeom>
        </p:spPr>
      </p:pic>
      <p:sp>
        <p:nvSpPr>
          <p:cNvPr id="5" name="Rectangle 3"/>
          <p:cNvSpPr>
            <a:spLocks/>
          </p:cNvSpPr>
          <p:nvPr/>
        </p:nvSpPr>
        <p:spPr bwMode="auto">
          <a:xfrm>
            <a:off x="6812425" y="2263297"/>
            <a:ext cx="1231181"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000" dirty="0">
                <a:solidFill>
                  <a:srgbClr val="7F7F7F"/>
                </a:solidFill>
                <a:ea typeface="ＭＳ Ｐゴシック" charset="0"/>
                <a:cs typeface="ＭＳ Ｐゴシック" charset="0"/>
              </a:rPr>
              <a:t>null </a:t>
            </a:r>
          </a:p>
          <a:p>
            <a:pPr algn="ctr"/>
            <a:r>
              <a:rPr lang="en-US" sz="2000" dirty="0">
                <a:solidFill>
                  <a:srgbClr val="7F7F7F"/>
                </a:solidFill>
                <a:ea typeface="ＭＳ Ｐゴシック" charset="0"/>
                <a:cs typeface="ＭＳ Ｐゴシック" charset="0"/>
              </a:rPr>
              <a:t>expectation</a:t>
            </a:r>
          </a:p>
        </p:txBody>
      </p:sp>
      <p:sp>
        <p:nvSpPr>
          <p:cNvPr id="6" name="Line 4"/>
          <p:cNvSpPr>
            <a:spLocks noChangeShapeType="1"/>
          </p:cNvSpPr>
          <p:nvPr/>
        </p:nvSpPr>
        <p:spPr bwMode="auto">
          <a:xfrm rot="10800000" flipH="1">
            <a:off x="6582233" y="2945174"/>
            <a:ext cx="527456" cy="268865"/>
          </a:xfrm>
          <a:prstGeom prst="line">
            <a:avLst/>
          </a:prstGeom>
          <a:noFill/>
          <a:ln w="38100">
            <a:solidFill>
              <a:schemeClr val="bg1">
                <a:lumMod val="50000"/>
              </a:schemeClr>
            </a:solidFill>
            <a:round/>
            <a:headEnd type="stealth" w="med" len="med"/>
            <a:tailEnd/>
          </a:ln>
          <a:extLst>
            <a:ext uri="{909E8E84-426E-40dd-AFC4-6F175D3DCCD1}">
              <a14:hiddenFill xmlns="" xmlns:a14="http://schemas.microsoft.com/office/drawing/2010/main">
                <a:noFill/>
              </a14:hiddenFill>
            </a:ext>
          </a:extLst>
        </p:spPr>
        <p:txBody>
          <a:bodyPr lIns="64291" tIns="32146" rIns="64291" bIns="32146"/>
          <a:lstStyle/>
          <a:p>
            <a:endParaRPr lang="en-US">
              <a:solidFill>
                <a:srgbClr val="FF0000"/>
              </a:solidFill>
            </a:endParaRPr>
          </a:p>
        </p:txBody>
      </p:sp>
      <p:sp>
        <p:nvSpPr>
          <p:cNvPr id="7" name="Line 5"/>
          <p:cNvSpPr>
            <a:spLocks noChangeShapeType="1"/>
          </p:cNvSpPr>
          <p:nvPr/>
        </p:nvSpPr>
        <p:spPr bwMode="auto">
          <a:xfrm flipH="1">
            <a:off x="2266689" y="3297660"/>
            <a:ext cx="4205450" cy="2137387"/>
          </a:xfrm>
          <a:prstGeom prst="line">
            <a:avLst/>
          </a:prstGeom>
          <a:noFill/>
          <a:ln w="50800">
            <a:solidFill>
              <a:srgbClr val="F50000"/>
            </a:solidFill>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solidFill>
                <a:srgbClr val="FF0000"/>
              </a:solidFill>
            </a:endParaRPr>
          </a:p>
        </p:txBody>
      </p:sp>
      <p:sp>
        <p:nvSpPr>
          <p:cNvPr id="9" name="Rectangle 3"/>
          <p:cNvSpPr>
            <a:spLocks/>
          </p:cNvSpPr>
          <p:nvPr/>
        </p:nvSpPr>
        <p:spPr bwMode="auto">
          <a:xfrm>
            <a:off x="3818457" y="3017499"/>
            <a:ext cx="1574049"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2400" dirty="0">
                <a:solidFill>
                  <a:srgbClr val="0000FF"/>
                </a:solidFill>
                <a:ea typeface="ＭＳ Ｐゴシック" charset="0"/>
                <a:cs typeface="ＭＳ Ｐゴシック" charset="0"/>
              </a:rPr>
              <a:t>linear model</a:t>
            </a:r>
          </a:p>
          <a:p>
            <a:pPr algn="ctr"/>
            <a:r>
              <a:rPr lang="en-US" sz="2400" dirty="0">
                <a:solidFill>
                  <a:srgbClr val="0000FF"/>
                </a:solidFill>
                <a:ea typeface="ＭＳ Ｐゴシック" charset="0"/>
                <a:cs typeface="ＭＳ Ｐゴシック" charset="0"/>
              </a:rPr>
              <a:t>p-values</a:t>
            </a:r>
          </a:p>
        </p:txBody>
      </p:sp>
      <p:sp>
        <p:nvSpPr>
          <p:cNvPr id="10" name="TextBox 9"/>
          <p:cNvSpPr txBox="1"/>
          <p:nvPr/>
        </p:nvSpPr>
        <p:spPr>
          <a:xfrm>
            <a:off x="1711240" y="5195031"/>
            <a:ext cx="314659" cy="400110"/>
          </a:xfrm>
          <a:prstGeom prst="rect">
            <a:avLst/>
          </a:prstGeom>
          <a:noFill/>
        </p:spPr>
        <p:txBody>
          <a:bodyPr wrap="none" rtlCol="0">
            <a:spAutoFit/>
          </a:bodyPr>
          <a:lstStyle/>
          <a:p>
            <a:r>
              <a:rPr lang="en-US" sz="2000" dirty="0"/>
              <a:t>0</a:t>
            </a:r>
          </a:p>
        </p:txBody>
      </p:sp>
      <p:sp>
        <p:nvSpPr>
          <p:cNvPr id="11" name="TextBox 10"/>
          <p:cNvSpPr txBox="1"/>
          <p:nvPr/>
        </p:nvSpPr>
        <p:spPr>
          <a:xfrm>
            <a:off x="1711240" y="4521853"/>
            <a:ext cx="314659" cy="400110"/>
          </a:xfrm>
          <a:prstGeom prst="rect">
            <a:avLst/>
          </a:prstGeom>
          <a:noFill/>
        </p:spPr>
        <p:txBody>
          <a:bodyPr wrap="none" rtlCol="0">
            <a:spAutoFit/>
          </a:bodyPr>
          <a:lstStyle/>
          <a:p>
            <a:r>
              <a:rPr lang="en-US" sz="2000" dirty="0"/>
              <a:t>2</a:t>
            </a:r>
          </a:p>
        </p:txBody>
      </p:sp>
      <p:sp>
        <p:nvSpPr>
          <p:cNvPr id="12" name="TextBox 11"/>
          <p:cNvSpPr txBox="1"/>
          <p:nvPr/>
        </p:nvSpPr>
        <p:spPr>
          <a:xfrm>
            <a:off x="1711240" y="3741578"/>
            <a:ext cx="314659" cy="400110"/>
          </a:xfrm>
          <a:prstGeom prst="rect">
            <a:avLst/>
          </a:prstGeom>
          <a:noFill/>
        </p:spPr>
        <p:txBody>
          <a:bodyPr wrap="none" rtlCol="0">
            <a:spAutoFit/>
          </a:bodyPr>
          <a:lstStyle/>
          <a:p>
            <a:r>
              <a:rPr lang="en-US" sz="2000" dirty="0"/>
              <a:t>4</a:t>
            </a:r>
          </a:p>
        </p:txBody>
      </p:sp>
      <p:sp>
        <p:nvSpPr>
          <p:cNvPr id="13" name="TextBox 12"/>
          <p:cNvSpPr txBox="1"/>
          <p:nvPr/>
        </p:nvSpPr>
        <p:spPr>
          <a:xfrm>
            <a:off x="1711240" y="3095105"/>
            <a:ext cx="314659" cy="400110"/>
          </a:xfrm>
          <a:prstGeom prst="rect">
            <a:avLst/>
          </a:prstGeom>
          <a:noFill/>
        </p:spPr>
        <p:txBody>
          <a:bodyPr wrap="none" rtlCol="0">
            <a:spAutoFit/>
          </a:bodyPr>
          <a:lstStyle/>
          <a:p>
            <a:r>
              <a:rPr lang="en-US" sz="2000" dirty="0"/>
              <a:t>6</a:t>
            </a:r>
          </a:p>
        </p:txBody>
      </p:sp>
      <p:sp>
        <p:nvSpPr>
          <p:cNvPr id="14" name="TextBox 13"/>
          <p:cNvSpPr txBox="1"/>
          <p:nvPr/>
        </p:nvSpPr>
        <p:spPr>
          <a:xfrm>
            <a:off x="1581246" y="1579746"/>
            <a:ext cx="444653" cy="400110"/>
          </a:xfrm>
          <a:prstGeom prst="rect">
            <a:avLst/>
          </a:prstGeom>
          <a:noFill/>
        </p:spPr>
        <p:txBody>
          <a:bodyPr wrap="none" rtlCol="0">
            <a:spAutoFit/>
          </a:bodyPr>
          <a:lstStyle/>
          <a:p>
            <a:r>
              <a:rPr lang="en-US" sz="2000" dirty="0"/>
              <a:t>10</a:t>
            </a:r>
          </a:p>
        </p:txBody>
      </p:sp>
      <p:sp>
        <p:nvSpPr>
          <p:cNvPr id="15" name="TextBox 14"/>
          <p:cNvSpPr txBox="1"/>
          <p:nvPr/>
        </p:nvSpPr>
        <p:spPr>
          <a:xfrm>
            <a:off x="1711240" y="2325663"/>
            <a:ext cx="314659" cy="400110"/>
          </a:xfrm>
          <a:prstGeom prst="rect">
            <a:avLst/>
          </a:prstGeom>
          <a:noFill/>
        </p:spPr>
        <p:txBody>
          <a:bodyPr wrap="none" rtlCol="0">
            <a:spAutoFit/>
          </a:bodyPr>
          <a:lstStyle/>
          <a:p>
            <a:r>
              <a:rPr lang="en-US" sz="2000" dirty="0"/>
              <a:t>8</a:t>
            </a:r>
          </a:p>
        </p:txBody>
      </p:sp>
      <p:sp>
        <p:nvSpPr>
          <p:cNvPr id="16" name="TextBox 15"/>
          <p:cNvSpPr txBox="1"/>
          <p:nvPr/>
        </p:nvSpPr>
        <p:spPr>
          <a:xfrm>
            <a:off x="2109359" y="5613698"/>
            <a:ext cx="314659" cy="400110"/>
          </a:xfrm>
          <a:prstGeom prst="rect">
            <a:avLst/>
          </a:prstGeom>
          <a:noFill/>
        </p:spPr>
        <p:txBody>
          <a:bodyPr wrap="none" rtlCol="0">
            <a:spAutoFit/>
          </a:bodyPr>
          <a:lstStyle/>
          <a:p>
            <a:r>
              <a:rPr lang="en-US" sz="2000" dirty="0"/>
              <a:t>0</a:t>
            </a:r>
          </a:p>
        </p:txBody>
      </p:sp>
      <p:sp>
        <p:nvSpPr>
          <p:cNvPr id="17" name="TextBox 16"/>
          <p:cNvSpPr txBox="1"/>
          <p:nvPr/>
        </p:nvSpPr>
        <p:spPr>
          <a:xfrm>
            <a:off x="2877987" y="5613698"/>
            <a:ext cx="314659" cy="400110"/>
          </a:xfrm>
          <a:prstGeom prst="rect">
            <a:avLst/>
          </a:prstGeom>
          <a:noFill/>
        </p:spPr>
        <p:txBody>
          <a:bodyPr wrap="none" rtlCol="0">
            <a:spAutoFit/>
          </a:bodyPr>
          <a:lstStyle/>
          <a:p>
            <a:r>
              <a:rPr lang="en-US" sz="2000" dirty="0"/>
              <a:t>1</a:t>
            </a:r>
          </a:p>
        </p:txBody>
      </p:sp>
      <p:sp>
        <p:nvSpPr>
          <p:cNvPr id="18" name="TextBox 17"/>
          <p:cNvSpPr txBox="1"/>
          <p:nvPr/>
        </p:nvSpPr>
        <p:spPr>
          <a:xfrm>
            <a:off x="3566512" y="5613698"/>
            <a:ext cx="314659" cy="400110"/>
          </a:xfrm>
          <a:prstGeom prst="rect">
            <a:avLst/>
          </a:prstGeom>
          <a:noFill/>
        </p:spPr>
        <p:txBody>
          <a:bodyPr wrap="none" rtlCol="0">
            <a:spAutoFit/>
          </a:bodyPr>
          <a:lstStyle/>
          <a:p>
            <a:r>
              <a:rPr lang="en-US" sz="2000" dirty="0"/>
              <a:t>2</a:t>
            </a:r>
          </a:p>
        </p:txBody>
      </p:sp>
      <p:sp>
        <p:nvSpPr>
          <p:cNvPr id="19" name="TextBox 18"/>
          <p:cNvSpPr txBox="1"/>
          <p:nvPr/>
        </p:nvSpPr>
        <p:spPr>
          <a:xfrm>
            <a:off x="4288300" y="5613698"/>
            <a:ext cx="314659" cy="400110"/>
          </a:xfrm>
          <a:prstGeom prst="rect">
            <a:avLst/>
          </a:prstGeom>
          <a:noFill/>
        </p:spPr>
        <p:txBody>
          <a:bodyPr wrap="none" rtlCol="0">
            <a:spAutoFit/>
          </a:bodyPr>
          <a:lstStyle/>
          <a:p>
            <a:r>
              <a:rPr lang="en-US" sz="2000" dirty="0"/>
              <a:t>3</a:t>
            </a:r>
          </a:p>
        </p:txBody>
      </p:sp>
      <p:sp>
        <p:nvSpPr>
          <p:cNvPr id="20" name="TextBox 19"/>
          <p:cNvSpPr txBox="1"/>
          <p:nvPr/>
        </p:nvSpPr>
        <p:spPr>
          <a:xfrm>
            <a:off x="4976825" y="5613698"/>
            <a:ext cx="314659" cy="400110"/>
          </a:xfrm>
          <a:prstGeom prst="rect">
            <a:avLst/>
          </a:prstGeom>
          <a:noFill/>
        </p:spPr>
        <p:txBody>
          <a:bodyPr wrap="none" rtlCol="0">
            <a:spAutoFit/>
          </a:bodyPr>
          <a:lstStyle/>
          <a:p>
            <a:r>
              <a:rPr lang="en-US" sz="2000" dirty="0"/>
              <a:t>4</a:t>
            </a:r>
          </a:p>
        </p:txBody>
      </p:sp>
      <p:sp>
        <p:nvSpPr>
          <p:cNvPr id="21" name="TextBox 20"/>
          <p:cNvSpPr txBox="1"/>
          <p:nvPr/>
        </p:nvSpPr>
        <p:spPr>
          <a:xfrm>
            <a:off x="5665350" y="5613698"/>
            <a:ext cx="314659" cy="400110"/>
          </a:xfrm>
          <a:prstGeom prst="rect">
            <a:avLst/>
          </a:prstGeom>
          <a:noFill/>
        </p:spPr>
        <p:txBody>
          <a:bodyPr wrap="none" rtlCol="0">
            <a:spAutoFit/>
          </a:bodyPr>
          <a:lstStyle/>
          <a:p>
            <a:r>
              <a:rPr lang="en-US" sz="2000" dirty="0"/>
              <a:t>5</a:t>
            </a:r>
          </a:p>
        </p:txBody>
      </p:sp>
      <p:sp>
        <p:nvSpPr>
          <p:cNvPr id="22" name="TextBox 21"/>
          <p:cNvSpPr txBox="1"/>
          <p:nvPr/>
        </p:nvSpPr>
        <p:spPr>
          <a:xfrm rot="16200000">
            <a:off x="-306946" y="3508495"/>
            <a:ext cx="3314730" cy="461665"/>
          </a:xfrm>
          <a:prstGeom prst="rect">
            <a:avLst/>
          </a:prstGeom>
          <a:noFill/>
        </p:spPr>
        <p:txBody>
          <a:bodyPr wrap="none" rtlCol="0">
            <a:spAutoFit/>
          </a:bodyPr>
          <a:lstStyle/>
          <a:p>
            <a:r>
              <a:rPr lang="en-US" sz="2400" dirty="0"/>
              <a:t>-log10 </a:t>
            </a:r>
            <a:r>
              <a:rPr lang="en-US" sz="2400" b="1" dirty="0"/>
              <a:t>observed</a:t>
            </a:r>
            <a:r>
              <a:rPr lang="en-US" sz="2400" dirty="0"/>
              <a:t> p-values</a:t>
            </a:r>
          </a:p>
        </p:txBody>
      </p:sp>
      <p:sp>
        <p:nvSpPr>
          <p:cNvPr id="23" name="TextBox 22"/>
          <p:cNvSpPr txBox="1"/>
          <p:nvPr/>
        </p:nvSpPr>
        <p:spPr>
          <a:xfrm>
            <a:off x="2669421" y="5869111"/>
            <a:ext cx="3305412" cy="461665"/>
          </a:xfrm>
          <a:prstGeom prst="rect">
            <a:avLst/>
          </a:prstGeom>
          <a:noFill/>
        </p:spPr>
        <p:txBody>
          <a:bodyPr wrap="none" rtlCol="0">
            <a:spAutoFit/>
          </a:bodyPr>
          <a:lstStyle/>
          <a:p>
            <a:r>
              <a:rPr lang="en-US" sz="2400" dirty="0"/>
              <a:t>-log10 </a:t>
            </a:r>
            <a:r>
              <a:rPr lang="en-US" sz="2400" b="1" dirty="0"/>
              <a:t>expected</a:t>
            </a:r>
            <a:r>
              <a:rPr lang="en-US" sz="2400" dirty="0"/>
              <a:t> p-values</a:t>
            </a:r>
          </a:p>
        </p:txBody>
      </p:sp>
      <p:sp>
        <p:nvSpPr>
          <p:cNvPr id="24" name="TextBox 23"/>
          <p:cNvSpPr txBox="1"/>
          <p:nvPr/>
        </p:nvSpPr>
        <p:spPr>
          <a:xfrm>
            <a:off x="2271648" y="1820352"/>
            <a:ext cx="3193127" cy="523220"/>
          </a:xfrm>
          <a:prstGeom prst="rect">
            <a:avLst/>
          </a:prstGeom>
          <a:solidFill>
            <a:schemeClr val="bg1"/>
          </a:solidFill>
          <a:ln>
            <a:solidFill>
              <a:srgbClr val="000000"/>
            </a:solidFill>
          </a:ln>
        </p:spPr>
        <p:txBody>
          <a:bodyPr wrap="none" rtlCol="0">
            <a:spAutoFit/>
          </a:bodyPr>
          <a:lstStyle/>
          <a:p>
            <a:r>
              <a:rPr lang="en-US" sz="2800" dirty="0"/>
              <a:t>QQ Plot for </a:t>
            </a:r>
            <a:r>
              <a:rPr lang="en-US" sz="2800" dirty="0">
                <a:solidFill>
                  <a:srgbClr val="000000"/>
                </a:solidFill>
              </a:rPr>
              <a:t>H3K27ac</a:t>
            </a:r>
          </a:p>
        </p:txBody>
      </p:sp>
      <p:sp>
        <p:nvSpPr>
          <p:cNvPr id="25" name="TextBox 24"/>
          <p:cNvSpPr txBox="1"/>
          <p:nvPr/>
        </p:nvSpPr>
        <p:spPr>
          <a:xfrm>
            <a:off x="2365158" y="2448774"/>
            <a:ext cx="2531462" cy="461665"/>
          </a:xfrm>
          <a:prstGeom prst="rect">
            <a:avLst/>
          </a:prstGeom>
          <a:noFill/>
        </p:spPr>
        <p:txBody>
          <a:bodyPr wrap="none" rtlCol="0">
            <a:spAutoFit/>
          </a:bodyPr>
          <a:lstStyle/>
          <a:p>
            <a:r>
              <a:rPr lang="en-US" sz="2400" dirty="0"/>
              <a:t>0 QTLs @ FDR 10%</a:t>
            </a:r>
          </a:p>
        </p:txBody>
      </p:sp>
      <p:sp>
        <p:nvSpPr>
          <p:cNvPr id="26" name="Line 5"/>
          <p:cNvSpPr>
            <a:spLocks noChangeShapeType="1"/>
          </p:cNvSpPr>
          <p:nvPr/>
        </p:nvSpPr>
        <p:spPr bwMode="auto">
          <a:xfrm flipH="1">
            <a:off x="2302329" y="3297660"/>
            <a:ext cx="4169809" cy="2117465"/>
          </a:xfrm>
          <a:prstGeom prst="line">
            <a:avLst/>
          </a:prstGeom>
          <a:noFill/>
          <a:ln w="50800">
            <a:solidFill>
              <a:srgbClr val="676767"/>
            </a:solidFill>
            <a:round/>
            <a:headEnd/>
            <a:tailEnd/>
          </a:ln>
          <a:extLst>
            <a:ext uri="{909E8E84-426E-40dd-AFC4-6F175D3DCCD1}">
              <a14:hiddenFill xmlns="" xmlns:a14="http://schemas.microsoft.com/office/drawing/2010/main">
                <a:noFill/>
              </a14:hiddenFill>
            </a:ext>
          </a:extLst>
        </p:spPr>
        <p:txBody>
          <a:bodyPr lIns="64291" tIns="32146" rIns="64291" bIns="32146"/>
          <a:lstStyle/>
          <a:p>
            <a:endParaRPr lang="en-US"/>
          </a:p>
        </p:txBody>
      </p:sp>
    </p:spTree>
    <p:extLst>
      <p:ext uri="{BB962C8B-B14F-4D97-AF65-F5344CB8AC3E}">
        <p14:creationId xmlns:p14="http://schemas.microsoft.com/office/powerpoint/2010/main" val="6426635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l="4930" t="-5487" r="797" b="5487"/>
          <a:stretch/>
        </p:blipFill>
        <p:spPr>
          <a:xfrm>
            <a:off x="1964321" y="659369"/>
            <a:ext cx="5523524" cy="5414440"/>
          </a:xfrm>
          <a:prstGeom prst="rect">
            <a:avLst/>
          </a:prstGeom>
        </p:spPr>
      </p:pic>
      <p:sp>
        <p:nvSpPr>
          <p:cNvPr id="2" name="Title 1"/>
          <p:cNvSpPr>
            <a:spLocks noGrp="1"/>
          </p:cNvSpPr>
          <p:nvPr>
            <p:ph type="title"/>
          </p:nvPr>
        </p:nvSpPr>
        <p:spPr>
          <a:xfrm>
            <a:off x="-1148169" y="115335"/>
            <a:ext cx="11429456" cy="901898"/>
          </a:xfrm>
        </p:spPr>
        <p:txBody>
          <a:bodyPr>
            <a:normAutofit fontScale="90000"/>
          </a:bodyPr>
          <a:lstStyle/>
          <a:p>
            <a:pPr>
              <a:defRPr/>
            </a:pPr>
            <a:r>
              <a:rPr lang="en-US" sz="3600" dirty="0"/>
              <a:t>Combined Haplotype Test Mapping </a:t>
            </a:r>
            <a:br>
              <a:rPr lang="en-US" sz="3600" dirty="0"/>
            </a:br>
            <a:r>
              <a:rPr lang="en-US" sz="3600" dirty="0"/>
              <a:t>of H3K27ac QTLs</a:t>
            </a:r>
          </a:p>
        </p:txBody>
      </p:sp>
      <p:sp>
        <p:nvSpPr>
          <p:cNvPr id="10" name="TextBox 9"/>
          <p:cNvSpPr txBox="1"/>
          <p:nvPr/>
        </p:nvSpPr>
        <p:spPr>
          <a:xfrm>
            <a:off x="2319568" y="1277208"/>
            <a:ext cx="3193127" cy="523220"/>
          </a:xfrm>
          <a:prstGeom prst="rect">
            <a:avLst/>
          </a:prstGeom>
          <a:solidFill>
            <a:schemeClr val="bg1"/>
          </a:solidFill>
          <a:ln>
            <a:solidFill>
              <a:srgbClr val="000000"/>
            </a:solidFill>
          </a:ln>
        </p:spPr>
        <p:txBody>
          <a:bodyPr wrap="none" rtlCol="0">
            <a:spAutoFit/>
          </a:bodyPr>
          <a:lstStyle/>
          <a:p>
            <a:r>
              <a:rPr lang="en-US" sz="2800" dirty="0"/>
              <a:t>QQ Plot for H3K27ac</a:t>
            </a:r>
          </a:p>
        </p:txBody>
      </p:sp>
      <p:sp>
        <p:nvSpPr>
          <p:cNvPr id="11" name="TextBox 10"/>
          <p:cNvSpPr txBox="1"/>
          <p:nvPr/>
        </p:nvSpPr>
        <p:spPr>
          <a:xfrm>
            <a:off x="3058582" y="6189124"/>
            <a:ext cx="3305412" cy="461665"/>
          </a:xfrm>
          <a:prstGeom prst="rect">
            <a:avLst/>
          </a:prstGeom>
          <a:noFill/>
        </p:spPr>
        <p:txBody>
          <a:bodyPr wrap="none" rtlCol="0">
            <a:spAutoFit/>
          </a:bodyPr>
          <a:lstStyle/>
          <a:p>
            <a:r>
              <a:rPr lang="en-US" sz="2400" dirty="0"/>
              <a:t>-log10 </a:t>
            </a:r>
            <a:r>
              <a:rPr lang="en-US" sz="2400" b="1" dirty="0"/>
              <a:t>expected</a:t>
            </a:r>
            <a:r>
              <a:rPr lang="en-US" sz="2400" dirty="0"/>
              <a:t> p-values</a:t>
            </a:r>
          </a:p>
        </p:txBody>
      </p:sp>
      <p:sp>
        <p:nvSpPr>
          <p:cNvPr id="12" name="TextBox 11"/>
          <p:cNvSpPr txBox="1"/>
          <p:nvPr/>
        </p:nvSpPr>
        <p:spPr>
          <a:xfrm rot="16200000">
            <a:off x="-265686" y="3404475"/>
            <a:ext cx="3314730" cy="461665"/>
          </a:xfrm>
          <a:prstGeom prst="rect">
            <a:avLst/>
          </a:prstGeom>
          <a:noFill/>
        </p:spPr>
        <p:txBody>
          <a:bodyPr wrap="none" rtlCol="0">
            <a:spAutoFit/>
          </a:bodyPr>
          <a:lstStyle/>
          <a:p>
            <a:r>
              <a:rPr lang="en-US" sz="2400" dirty="0"/>
              <a:t>-log10 </a:t>
            </a:r>
            <a:r>
              <a:rPr lang="en-US" sz="2400" b="1" dirty="0"/>
              <a:t>observed</a:t>
            </a:r>
            <a:r>
              <a:rPr lang="en-US" sz="2400" dirty="0"/>
              <a:t> p-values</a:t>
            </a:r>
          </a:p>
        </p:txBody>
      </p:sp>
      <p:sp>
        <p:nvSpPr>
          <p:cNvPr id="13" name="Rectangle 3"/>
          <p:cNvSpPr>
            <a:spLocks/>
          </p:cNvSpPr>
          <p:nvPr/>
        </p:nvSpPr>
        <p:spPr bwMode="auto">
          <a:xfrm>
            <a:off x="4550372" y="3425806"/>
            <a:ext cx="1230942" cy="553998"/>
          </a:xfrm>
          <a:prstGeom prst="rect">
            <a:avLst/>
          </a:prstGeom>
          <a:solidFill>
            <a:srgbClr val="FFFFFF"/>
          </a:solidFill>
          <a:ln>
            <a:noFill/>
          </a:ln>
          <a:extLst/>
        </p:spPr>
        <p:txBody>
          <a:bodyPr wrap="square" lIns="0" tIns="0" rIns="0" bIns="0" anchor="ctr">
            <a:spAutoFit/>
          </a:bodyPr>
          <a:lstStyle/>
          <a:p>
            <a:pPr algn="ctr"/>
            <a:r>
              <a:rPr lang="en-US" dirty="0">
                <a:ea typeface="ＭＳ Ｐゴシック" charset="0"/>
                <a:cs typeface="ＭＳ Ｐゴシック" charset="0"/>
              </a:rPr>
              <a:t>H3K27ac</a:t>
            </a:r>
          </a:p>
          <a:p>
            <a:pPr algn="ctr"/>
            <a:r>
              <a:rPr lang="en-US" dirty="0">
                <a:ea typeface="ＭＳ Ｐゴシック" charset="0"/>
                <a:cs typeface="ＭＳ Ｐゴシック" charset="0"/>
              </a:rPr>
              <a:t> peaks</a:t>
            </a:r>
          </a:p>
        </p:txBody>
      </p:sp>
      <p:sp>
        <p:nvSpPr>
          <p:cNvPr id="5" name="TextBox 4"/>
          <p:cNvSpPr txBox="1"/>
          <p:nvPr/>
        </p:nvSpPr>
        <p:spPr>
          <a:xfrm>
            <a:off x="2365158" y="1854009"/>
            <a:ext cx="2998838" cy="461665"/>
          </a:xfrm>
          <a:prstGeom prst="rect">
            <a:avLst/>
          </a:prstGeom>
          <a:noFill/>
        </p:spPr>
        <p:txBody>
          <a:bodyPr wrap="none" rtlCol="0">
            <a:spAutoFit/>
          </a:bodyPr>
          <a:lstStyle/>
          <a:p>
            <a:r>
              <a:rPr lang="en-US" sz="2400" dirty="0"/>
              <a:t>2426 QTLs @ FDR 10%</a:t>
            </a:r>
          </a:p>
        </p:txBody>
      </p:sp>
      <p:sp>
        <p:nvSpPr>
          <p:cNvPr id="4" name="Rectangle 3"/>
          <p:cNvSpPr/>
          <p:nvPr/>
        </p:nvSpPr>
        <p:spPr>
          <a:xfrm>
            <a:off x="2064575" y="1051701"/>
            <a:ext cx="5423270" cy="487113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690853" y="5529271"/>
            <a:ext cx="314659" cy="400110"/>
          </a:xfrm>
          <a:prstGeom prst="rect">
            <a:avLst/>
          </a:prstGeom>
          <a:noFill/>
        </p:spPr>
        <p:txBody>
          <a:bodyPr wrap="none" rtlCol="0">
            <a:spAutoFit/>
          </a:bodyPr>
          <a:lstStyle/>
          <a:p>
            <a:r>
              <a:rPr lang="en-US" sz="2000" dirty="0"/>
              <a:t>0</a:t>
            </a:r>
          </a:p>
        </p:txBody>
      </p:sp>
      <p:sp>
        <p:nvSpPr>
          <p:cNvPr id="18" name="TextBox 17"/>
          <p:cNvSpPr txBox="1"/>
          <p:nvPr/>
        </p:nvSpPr>
        <p:spPr>
          <a:xfrm>
            <a:off x="1560859" y="4409596"/>
            <a:ext cx="444653" cy="400110"/>
          </a:xfrm>
          <a:prstGeom prst="rect">
            <a:avLst/>
          </a:prstGeom>
          <a:noFill/>
        </p:spPr>
        <p:txBody>
          <a:bodyPr wrap="none" rtlCol="0">
            <a:spAutoFit/>
          </a:bodyPr>
          <a:lstStyle/>
          <a:p>
            <a:r>
              <a:rPr lang="en-US" sz="2000" dirty="0"/>
              <a:t>10</a:t>
            </a:r>
          </a:p>
        </p:txBody>
      </p:sp>
      <p:sp>
        <p:nvSpPr>
          <p:cNvPr id="19" name="TextBox 18"/>
          <p:cNvSpPr txBox="1"/>
          <p:nvPr/>
        </p:nvSpPr>
        <p:spPr>
          <a:xfrm>
            <a:off x="1560859" y="3326023"/>
            <a:ext cx="444653" cy="400110"/>
          </a:xfrm>
          <a:prstGeom prst="rect">
            <a:avLst/>
          </a:prstGeom>
          <a:noFill/>
        </p:spPr>
        <p:txBody>
          <a:bodyPr wrap="none" rtlCol="0">
            <a:spAutoFit/>
          </a:bodyPr>
          <a:lstStyle/>
          <a:p>
            <a:r>
              <a:rPr lang="en-US" sz="2000" dirty="0"/>
              <a:t>20</a:t>
            </a:r>
          </a:p>
        </p:txBody>
      </p:sp>
      <p:sp>
        <p:nvSpPr>
          <p:cNvPr id="20" name="TextBox 19"/>
          <p:cNvSpPr txBox="1"/>
          <p:nvPr/>
        </p:nvSpPr>
        <p:spPr>
          <a:xfrm>
            <a:off x="1560859" y="2166589"/>
            <a:ext cx="444653" cy="400110"/>
          </a:xfrm>
          <a:prstGeom prst="rect">
            <a:avLst/>
          </a:prstGeom>
          <a:noFill/>
        </p:spPr>
        <p:txBody>
          <a:bodyPr wrap="none" rtlCol="0">
            <a:spAutoFit/>
          </a:bodyPr>
          <a:lstStyle/>
          <a:p>
            <a:r>
              <a:rPr lang="en-US" sz="2000" dirty="0"/>
              <a:t>30</a:t>
            </a:r>
          </a:p>
        </p:txBody>
      </p:sp>
      <p:sp>
        <p:nvSpPr>
          <p:cNvPr id="21" name="TextBox 20"/>
          <p:cNvSpPr txBox="1"/>
          <p:nvPr/>
        </p:nvSpPr>
        <p:spPr>
          <a:xfrm>
            <a:off x="1560859" y="1067369"/>
            <a:ext cx="444653" cy="400110"/>
          </a:xfrm>
          <a:prstGeom prst="rect">
            <a:avLst/>
          </a:prstGeom>
          <a:noFill/>
        </p:spPr>
        <p:txBody>
          <a:bodyPr wrap="none" rtlCol="0">
            <a:spAutoFit/>
          </a:bodyPr>
          <a:lstStyle/>
          <a:p>
            <a:r>
              <a:rPr lang="en-US" sz="2000" dirty="0"/>
              <a:t>40</a:t>
            </a:r>
          </a:p>
        </p:txBody>
      </p:sp>
      <p:sp>
        <p:nvSpPr>
          <p:cNvPr id="22" name="TextBox 21"/>
          <p:cNvSpPr txBox="1"/>
          <p:nvPr/>
        </p:nvSpPr>
        <p:spPr>
          <a:xfrm>
            <a:off x="2162238" y="5971632"/>
            <a:ext cx="314659" cy="400110"/>
          </a:xfrm>
          <a:prstGeom prst="rect">
            <a:avLst/>
          </a:prstGeom>
          <a:noFill/>
        </p:spPr>
        <p:txBody>
          <a:bodyPr wrap="none" rtlCol="0">
            <a:spAutoFit/>
          </a:bodyPr>
          <a:lstStyle/>
          <a:p>
            <a:r>
              <a:rPr lang="en-US" sz="2000" dirty="0"/>
              <a:t>0</a:t>
            </a:r>
          </a:p>
        </p:txBody>
      </p:sp>
      <p:sp>
        <p:nvSpPr>
          <p:cNvPr id="23" name="TextBox 22"/>
          <p:cNvSpPr txBox="1"/>
          <p:nvPr/>
        </p:nvSpPr>
        <p:spPr>
          <a:xfrm>
            <a:off x="3010820" y="5971632"/>
            <a:ext cx="314659" cy="400110"/>
          </a:xfrm>
          <a:prstGeom prst="rect">
            <a:avLst/>
          </a:prstGeom>
          <a:noFill/>
        </p:spPr>
        <p:txBody>
          <a:bodyPr wrap="none" rtlCol="0">
            <a:spAutoFit/>
          </a:bodyPr>
          <a:lstStyle/>
          <a:p>
            <a:r>
              <a:rPr lang="en-US" sz="2000" dirty="0"/>
              <a:t>1</a:t>
            </a:r>
          </a:p>
        </p:txBody>
      </p:sp>
      <p:sp>
        <p:nvSpPr>
          <p:cNvPr id="24" name="TextBox 23"/>
          <p:cNvSpPr txBox="1"/>
          <p:nvPr/>
        </p:nvSpPr>
        <p:spPr>
          <a:xfrm>
            <a:off x="3951480" y="5971632"/>
            <a:ext cx="314659" cy="400110"/>
          </a:xfrm>
          <a:prstGeom prst="rect">
            <a:avLst/>
          </a:prstGeom>
          <a:noFill/>
        </p:spPr>
        <p:txBody>
          <a:bodyPr wrap="none" rtlCol="0">
            <a:spAutoFit/>
          </a:bodyPr>
          <a:lstStyle/>
          <a:p>
            <a:r>
              <a:rPr lang="en-US" sz="2000" dirty="0"/>
              <a:t>2</a:t>
            </a:r>
          </a:p>
        </p:txBody>
      </p:sp>
      <p:sp>
        <p:nvSpPr>
          <p:cNvPr id="25" name="TextBox 24"/>
          <p:cNvSpPr txBox="1"/>
          <p:nvPr/>
        </p:nvSpPr>
        <p:spPr>
          <a:xfrm>
            <a:off x="4892141" y="5971632"/>
            <a:ext cx="314659" cy="400110"/>
          </a:xfrm>
          <a:prstGeom prst="rect">
            <a:avLst/>
          </a:prstGeom>
          <a:noFill/>
        </p:spPr>
        <p:txBody>
          <a:bodyPr wrap="none" rtlCol="0">
            <a:spAutoFit/>
          </a:bodyPr>
          <a:lstStyle/>
          <a:p>
            <a:r>
              <a:rPr lang="en-US" sz="2000" dirty="0"/>
              <a:t>3</a:t>
            </a:r>
          </a:p>
        </p:txBody>
      </p:sp>
      <p:sp>
        <p:nvSpPr>
          <p:cNvPr id="26" name="TextBox 25"/>
          <p:cNvSpPr txBox="1"/>
          <p:nvPr/>
        </p:nvSpPr>
        <p:spPr>
          <a:xfrm>
            <a:off x="5781314" y="5971632"/>
            <a:ext cx="314659" cy="400110"/>
          </a:xfrm>
          <a:prstGeom prst="rect">
            <a:avLst/>
          </a:prstGeom>
          <a:noFill/>
        </p:spPr>
        <p:txBody>
          <a:bodyPr wrap="none" rtlCol="0">
            <a:spAutoFit/>
          </a:bodyPr>
          <a:lstStyle/>
          <a:p>
            <a:r>
              <a:rPr lang="en-US" sz="2000" dirty="0"/>
              <a:t>4</a:t>
            </a:r>
          </a:p>
        </p:txBody>
      </p:sp>
      <p:sp>
        <p:nvSpPr>
          <p:cNvPr id="27" name="TextBox 26"/>
          <p:cNvSpPr txBox="1"/>
          <p:nvPr/>
        </p:nvSpPr>
        <p:spPr>
          <a:xfrm>
            <a:off x="6674941" y="5971632"/>
            <a:ext cx="314659" cy="400110"/>
          </a:xfrm>
          <a:prstGeom prst="rect">
            <a:avLst/>
          </a:prstGeom>
          <a:noFill/>
        </p:spPr>
        <p:txBody>
          <a:bodyPr wrap="none" rtlCol="0">
            <a:spAutoFit/>
          </a:bodyPr>
          <a:lstStyle/>
          <a:p>
            <a:r>
              <a:rPr lang="en-US" sz="2000" dirty="0"/>
              <a:t>5</a:t>
            </a:r>
          </a:p>
        </p:txBody>
      </p:sp>
      <p:sp>
        <p:nvSpPr>
          <p:cNvPr id="28" name="Rectangle 3"/>
          <p:cNvSpPr>
            <a:spLocks/>
          </p:cNvSpPr>
          <p:nvPr/>
        </p:nvSpPr>
        <p:spPr bwMode="auto">
          <a:xfrm>
            <a:off x="5575406" y="4671206"/>
            <a:ext cx="1777421" cy="276999"/>
          </a:xfrm>
          <a:prstGeom prst="rect">
            <a:avLst/>
          </a:prstGeom>
          <a:solidFill>
            <a:srgbClr val="FFFFFF"/>
          </a:solidFill>
          <a:ln>
            <a:noFill/>
          </a:ln>
          <a:extLst/>
        </p:spPr>
        <p:txBody>
          <a:bodyPr wrap="square" lIns="0" tIns="0" rIns="0" bIns="0" anchor="ctr">
            <a:spAutoFit/>
          </a:bodyPr>
          <a:lstStyle/>
          <a:p>
            <a:pPr algn="ctr"/>
            <a:r>
              <a:rPr lang="en-US" dirty="0">
                <a:solidFill>
                  <a:srgbClr val="FF0000"/>
                </a:solidFill>
                <a:ea typeface="ＭＳ Ｐゴシック" charset="0"/>
                <a:cs typeface="ＭＳ Ｐゴシック" charset="0"/>
              </a:rPr>
              <a:t>Permuted</a:t>
            </a:r>
          </a:p>
        </p:txBody>
      </p:sp>
      <p:sp>
        <p:nvSpPr>
          <p:cNvPr id="29" name="Rectangle 28"/>
          <p:cNvSpPr>
            <a:spLocks/>
          </p:cNvSpPr>
          <p:nvPr/>
        </p:nvSpPr>
        <p:spPr bwMode="auto">
          <a:xfrm>
            <a:off x="5615489" y="6482443"/>
            <a:ext cx="3528511" cy="349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McVicker*,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2015</a:t>
            </a:r>
          </a:p>
        </p:txBody>
      </p:sp>
    </p:spTree>
    <p:extLst>
      <p:ext uri="{BB962C8B-B14F-4D97-AF65-F5344CB8AC3E}">
        <p14:creationId xmlns:p14="http://schemas.microsoft.com/office/powerpoint/2010/main" val="1964708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139538"/>
            <a:ext cx="8229600" cy="731349"/>
          </a:xfrm>
        </p:spPr>
        <p:txBody>
          <a:bodyPr>
            <a:normAutofit/>
          </a:bodyPr>
          <a:lstStyle/>
          <a:p>
            <a:pPr>
              <a:defRPr/>
            </a:pPr>
            <a:r>
              <a:rPr lang="en-US" sz="3600" dirty="0"/>
              <a:t>Example of a histone mark QTL</a:t>
            </a:r>
          </a:p>
        </p:txBody>
      </p:sp>
      <p:pic>
        <p:nvPicPr>
          <p:cNvPr id="6041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97" y="1071563"/>
            <a:ext cx="7822406" cy="5601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p:cNvSpPr>
          <p:nvPr/>
        </p:nvSpPr>
        <p:spPr bwMode="auto">
          <a:xfrm>
            <a:off x="5599162" y="6482443"/>
            <a:ext cx="3537184" cy="349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McVicker*, 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2013</a:t>
            </a:r>
          </a:p>
        </p:txBody>
      </p:sp>
      <p:sp>
        <p:nvSpPr>
          <p:cNvPr id="3" name="Rectangle 2"/>
          <p:cNvSpPr/>
          <p:nvPr/>
        </p:nvSpPr>
        <p:spPr>
          <a:xfrm>
            <a:off x="1717015"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45650"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55077" y="1681518"/>
            <a:ext cx="7033846" cy="179632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1050573" y="4435231"/>
            <a:ext cx="7033846" cy="154353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8"/>
          <p:cNvCxnSpPr/>
          <p:nvPr/>
        </p:nvCxnSpPr>
        <p:spPr>
          <a:xfrm>
            <a:off x="4635669" y="1367691"/>
            <a:ext cx="0" cy="4650154"/>
          </a:xfrm>
          <a:prstGeom prst="line">
            <a:avLst/>
          </a:prstGeom>
          <a:ln w="28575" cmpd="sng">
            <a:solidFill>
              <a:srgbClr val="8DB23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8177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139538"/>
            <a:ext cx="8229600" cy="731349"/>
          </a:xfrm>
        </p:spPr>
        <p:txBody>
          <a:bodyPr>
            <a:normAutofit/>
          </a:bodyPr>
          <a:lstStyle/>
          <a:p>
            <a:pPr>
              <a:defRPr/>
            </a:pPr>
            <a:r>
              <a:rPr lang="en-US" sz="3600" dirty="0"/>
              <a:t>Example of a histone mark QTL</a:t>
            </a:r>
          </a:p>
        </p:txBody>
      </p:sp>
      <p:pic>
        <p:nvPicPr>
          <p:cNvPr id="6041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97" y="1071563"/>
            <a:ext cx="7822406" cy="5601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p:cNvSpPr>
          <p:nvPr/>
        </p:nvSpPr>
        <p:spPr bwMode="auto">
          <a:xfrm>
            <a:off x="5501194" y="6527447"/>
            <a:ext cx="3537184" cy="330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McVicker*, 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2013</a:t>
            </a:r>
          </a:p>
        </p:txBody>
      </p:sp>
      <p:sp>
        <p:nvSpPr>
          <p:cNvPr id="3" name="Rectangle 2"/>
          <p:cNvSpPr/>
          <p:nvPr/>
        </p:nvSpPr>
        <p:spPr>
          <a:xfrm>
            <a:off x="1717015"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45650"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55077" y="1681518"/>
            <a:ext cx="7033846" cy="179632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1050573" y="5216769"/>
            <a:ext cx="7033846" cy="7620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8"/>
          <p:cNvCxnSpPr/>
          <p:nvPr/>
        </p:nvCxnSpPr>
        <p:spPr>
          <a:xfrm>
            <a:off x="4635669" y="1367691"/>
            <a:ext cx="0" cy="4650154"/>
          </a:xfrm>
          <a:prstGeom prst="line">
            <a:avLst/>
          </a:prstGeom>
          <a:ln w="28575" cmpd="sng">
            <a:solidFill>
              <a:srgbClr val="8DB23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76917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139538"/>
            <a:ext cx="8229600" cy="731349"/>
          </a:xfrm>
        </p:spPr>
        <p:txBody>
          <a:bodyPr>
            <a:normAutofit/>
          </a:bodyPr>
          <a:lstStyle/>
          <a:p>
            <a:pPr>
              <a:defRPr/>
            </a:pPr>
            <a:r>
              <a:rPr lang="en-US" sz="3600" dirty="0"/>
              <a:t>Example of a histone mark QTL</a:t>
            </a:r>
          </a:p>
        </p:txBody>
      </p:sp>
      <p:pic>
        <p:nvPicPr>
          <p:cNvPr id="6041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97" y="1071563"/>
            <a:ext cx="7822406" cy="5601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p:cNvSpPr>
          <p:nvPr/>
        </p:nvSpPr>
        <p:spPr bwMode="auto">
          <a:xfrm>
            <a:off x="5615493" y="6531429"/>
            <a:ext cx="3528508" cy="3007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McVicker*, 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2013</a:t>
            </a:r>
          </a:p>
        </p:txBody>
      </p:sp>
      <p:sp>
        <p:nvSpPr>
          <p:cNvPr id="3" name="Rectangle 2"/>
          <p:cNvSpPr/>
          <p:nvPr/>
        </p:nvSpPr>
        <p:spPr>
          <a:xfrm>
            <a:off x="1717015"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45650"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55077" y="1681518"/>
            <a:ext cx="7033846" cy="1796328"/>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Connector 8"/>
          <p:cNvCxnSpPr/>
          <p:nvPr/>
        </p:nvCxnSpPr>
        <p:spPr>
          <a:xfrm>
            <a:off x="4635669" y="1367691"/>
            <a:ext cx="0" cy="4650154"/>
          </a:xfrm>
          <a:prstGeom prst="line">
            <a:avLst/>
          </a:prstGeom>
          <a:ln w="28575" cmpd="sng">
            <a:solidFill>
              <a:srgbClr val="8DB23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68752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712" y="139538"/>
            <a:ext cx="8229600" cy="731349"/>
          </a:xfrm>
        </p:spPr>
        <p:txBody>
          <a:bodyPr>
            <a:normAutofit/>
          </a:bodyPr>
          <a:lstStyle/>
          <a:p>
            <a:pPr>
              <a:defRPr/>
            </a:pPr>
            <a:r>
              <a:rPr lang="en-US" sz="3600" dirty="0"/>
              <a:t>Example of a histone mark QTL</a:t>
            </a:r>
          </a:p>
        </p:txBody>
      </p:sp>
      <p:pic>
        <p:nvPicPr>
          <p:cNvPr id="6041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0797" y="1071563"/>
            <a:ext cx="7822406" cy="5601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p:cNvSpPr>
          <p:nvPr/>
        </p:nvSpPr>
        <p:spPr bwMode="auto">
          <a:xfrm>
            <a:off x="5615489" y="6482443"/>
            <a:ext cx="3528511" cy="349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McVicker*, van de </a:t>
            </a:r>
            <a:r>
              <a:rPr lang="en-US" dirty="0" err="1">
                <a:latin typeface="Myriad Pro" charset="0"/>
                <a:ea typeface="ＭＳ Ｐゴシック" charset="0"/>
                <a:cs typeface="ＭＳ Ｐゴシック" charset="0"/>
                <a:sym typeface="Myriad Pro" charset="0"/>
              </a:rPr>
              <a:t>Geijn</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2013</a:t>
            </a:r>
          </a:p>
        </p:txBody>
      </p:sp>
      <p:sp>
        <p:nvSpPr>
          <p:cNvPr id="3" name="Rectangle 2"/>
          <p:cNvSpPr/>
          <p:nvPr/>
        </p:nvSpPr>
        <p:spPr>
          <a:xfrm>
            <a:off x="1717015"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45650" y="1681518"/>
            <a:ext cx="2879578" cy="33988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635669" y="1367691"/>
            <a:ext cx="0" cy="4650154"/>
          </a:xfrm>
          <a:prstGeom prst="line">
            <a:avLst/>
          </a:prstGeom>
          <a:ln w="28575" cmpd="sng">
            <a:solidFill>
              <a:srgbClr val="8DB23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5345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DNA methylation QTLs</a:t>
            </a:r>
          </a:p>
        </p:txBody>
      </p:sp>
      <p:pic>
        <p:nvPicPr>
          <p:cNvPr id="3" name="Picture 2"/>
          <p:cNvPicPr>
            <a:picLocks noChangeAspect="1"/>
          </p:cNvPicPr>
          <p:nvPr/>
        </p:nvPicPr>
        <p:blipFill>
          <a:blip r:embed="rId2"/>
          <a:stretch>
            <a:fillRect/>
          </a:stretch>
        </p:blipFill>
        <p:spPr>
          <a:xfrm>
            <a:off x="1379763" y="1176564"/>
            <a:ext cx="5804807" cy="5489484"/>
          </a:xfrm>
          <a:prstGeom prst="rect">
            <a:avLst/>
          </a:prstGeom>
        </p:spPr>
      </p:pic>
      <p:sp>
        <p:nvSpPr>
          <p:cNvPr id="4" name="Rectangle 3"/>
          <p:cNvSpPr>
            <a:spLocks/>
          </p:cNvSpPr>
          <p:nvPr/>
        </p:nvSpPr>
        <p:spPr bwMode="auto">
          <a:xfrm>
            <a:off x="7150374" y="6466114"/>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err="1">
                <a:latin typeface="Myriad Pro" charset="0"/>
                <a:ea typeface="ＭＳ Ｐゴシック" charset="0"/>
                <a:cs typeface="ＭＳ Ｐゴシック" charset="0"/>
                <a:sym typeface="Myriad Pro" charset="0"/>
              </a:rPr>
              <a:t>Banovich</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2014</a:t>
            </a:r>
          </a:p>
        </p:txBody>
      </p:sp>
    </p:spTree>
    <p:extLst>
      <p:ext uri="{BB962C8B-B14F-4D97-AF65-F5344CB8AC3E}">
        <p14:creationId xmlns:p14="http://schemas.microsoft.com/office/powerpoint/2010/main" val="942585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DNA Methylation QTLs are often also DNase sensitivity QTLs </a:t>
            </a:r>
          </a:p>
        </p:txBody>
      </p:sp>
      <p:pic>
        <p:nvPicPr>
          <p:cNvPr id="3" name="Picture 2"/>
          <p:cNvPicPr>
            <a:picLocks noChangeAspect="1"/>
          </p:cNvPicPr>
          <p:nvPr/>
        </p:nvPicPr>
        <p:blipFill>
          <a:blip r:embed="rId2"/>
          <a:stretch>
            <a:fillRect/>
          </a:stretch>
        </p:blipFill>
        <p:spPr>
          <a:xfrm>
            <a:off x="1796143" y="1511300"/>
            <a:ext cx="5257800" cy="5346700"/>
          </a:xfrm>
          <a:prstGeom prst="rect">
            <a:avLst/>
          </a:prstGeom>
        </p:spPr>
      </p:pic>
      <p:sp>
        <p:nvSpPr>
          <p:cNvPr id="4" name="TextBox 3"/>
          <p:cNvSpPr txBox="1"/>
          <p:nvPr/>
        </p:nvSpPr>
        <p:spPr>
          <a:xfrm>
            <a:off x="2772337" y="6277325"/>
            <a:ext cx="3305412" cy="461665"/>
          </a:xfrm>
          <a:prstGeom prst="rect">
            <a:avLst/>
          </a:prstGeom>
          <a:solidFill>
            <a:schemeClr val="bg1"/>
          </a:solidFill>
        </p:spPr>
        <p:txBody>
          <a:bodyPr wrap="none" rtlCol="0">
            <a:spAutoFit/>
          </a:bodyPr>
          <a:lstStyle/>
          <a:p>
            <a:r>
              <a:rPr lang="en-US" sz="2400" dirty="0"/>
              <a:t>-log10 expected p-values</a:t>
            </a:r>
          </a:p>
        </p:txBody>
      </p:sp>
      <p:sp>
        <p:nvSpPr>
          <p:cNvPr id="6" name="TextBox 5"/>
          <p:cNvSpPr txBox="1"/>
          <p:nvPr/>
        </p:nvSpPr>
        <p:spPr>
          <a:xfrm rot="16200000">
            <a:off x="-249430" y="3681081"/>
            <a:ext cx="3307380" cy="461665"/>
          </a:xfrm>
          <a:prstGeom prst="rect">
            <a:avLst/>
          </a:prstGeom>
          <a:solidFill>
            <a:schemeClr val="bg1"/>
          </a:solidFill>
        </p:spPr>
        <p:txBody>
          <a:bodyPr wrap="none" rtlCol="0">
            <a:spAutoFit/>
          </a:bodyPr>
          <a:lstStyle/>
          <a:p>
            <a:r>
              <a:rPr lang="en-US" sz="2400" dirty="0"/>
              <a:t>-</a:t>
            </a:r>
            <a:r>
              <a:rPr lang="en-US" sz="2400"/>
              <a:t>log10 observed p-values</a:t>
            </a:r>
            <a:endParaRPr lang="en-US" sz="2400" dirty="0"/>
          </a:p>
        </p:txBody>
      </p:sp>
      <p:sp>
        <p:nvSpPr>
          <p:cNvPr id="8" name="Rectangle 7"/>
          <p:cNvSpPr>
            <a:spLocks/>
          </p:cNvSpPr>
          <p:nvPr/>
        </p:nvSpPr>
        <p:spPr bwMode="auto">
          <a:xfrm>
            <a:off x="7150374" y="6466114"/>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err="1">
                <a:latin typeface="Myriad Pro" charset="0"/>
                <a:ea typeface="ＭＳ Ｐゴシック" charset="0"/>
                <a:cs typeface="ＭＳ Ｐゴシック" charset="0"/>
                <a:sym typeface="Myriad Pro" charset="0"/>
              </a:rPr>
              <a:t>Banovich</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2014</a:t>
            </a:r>
          </a:p>
        </p:txBody>
      </p:sp>
    </p:spTree>
    <p:extLst>
      <p:ext uri="{BB962C8B-B14F-4D97-AF65-F5344CB8AC3E}">
        <p14:creationId xmlns:p14="http://schemas.microsoft.com/office/powerpoint/2010/main" val="142206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Case-Control Association Study</a:t>
            </a:r>
          </a:p>
        </p:txBody>
      </p:sp>
      <p:graphicFrame>
        <p:nvGraphicFramePr>
          <p:cNvPr id="18" name="Table 17"/>
          <p:cNvGraphicFramePr>
            <a:graphicFrameLocks noGrp="1"/>
          </p:cNvGraphicFramePr>
          <p:nvPr>
            <p:extLst>
              <p:ext uri="{D42A27DB-BD31-4B8C-83A1-F6EECF244321}">
                <p14:modId xmlns:p14="http://schemas.microsoft.com/office/powerpoint/2010/main" val="671903889"/>
              </p:ext>
            </p:extLst>
          </p:nvPr>
        </p:nvGraphicFramePr>
        <p:xfrm>
          <a:off x="971868" y="2100713"/>
          <a:ext cx="6468744" cy="2160391"/>
        </p:xfrm>
        <a:graphic>
          <a:graphicData uri="http://schemas.openxmlformats.org/drawingml/2006/table">
            <a:tbl>
              <a:tblPr firstRow="1" bandRow="1">
                <a:tableStyleId>{2D5ABB26-0587-4C30-8999-92F81FD0307C}</a:tableStyleId>
              </a:tblPr>
              <a:tblGrid>
                <a:gridCol w="1862772">
                  <a:extLst>
                    <a:ext uri="{9D8B030D-6E8A-4147-A177-3AD203B41FA5}">
                      <a16:colId xmlns:a16="http://schemas.microsoft.com/office/drawing/2014/main" val="20000"/>
                    </a:ext>
                  </a:extLst>
                </a:gridCol>
                <a:gridCol w="2449724">
                  <a:extLst>
                    <a:ext uri="{9D8B030D-6E8A-4147-A177-3AD203B41FA5}">
                      <a16:colId xmlns:a16="http://schemas.microsoft.com/office/drawing/2014/main" val="20001"/>
                    </a:ext>
                  </a:extLst>
                </a:gridCol>
                <a:gridCol w="2156248">
                  <a:extLst>
                    <a:ext uri="{9D8B030D-6E8A-4147-A177-3AD203B41FA5}">
                      <a16:colId xmlns:a16="http://schemas.microsoft.com/office/drawing/2014/main" val="20002"/>
                    </a:ext>
                  </a:extLst>
                </a:gridCol>
              </a:tblGrid>
              <a:tr h="676065">
                <a:tc>
                  <a:txBody>
                    <a:bodyPr/>
                    <a:lstStyle/>
                    <a:p>
                      <a:endParaRPr lang="en-US" sz="3600" dirty="0"/>
                    </a:p>
                  </a:txBody>
                  <a:tcPr/>
                </a:tc>
                <a:tc>
                  <a:txBody>
                    <a:bodyPr/>
                    <a:lstStyle/>
                    <a:p>
                      <a:pPr algn="ctr"/>
                      <a:r>
                        <a:rPr lang="en-US" sz="3600" dirty="0"/>
                        <a:t># A alleles</a:t>
                      </a:r>
                    </a:p>
                  </a:txBody>
                  <a:tcPr anchor="b"/>
                </a:tc>
                <a:tc>
                  <a:txBody>
                    <a:bodyPr/>
                    <a:lstStyle/>
                    <a:p>
                      <a:pPr algn="ctr"/>
                      <a:r>
                        <a:rPr lang="en-US" sz="3600" dirty="0"/>
                        <a:t># B alleles</a:t>
                      </a:r>
                    </a:p>
                  </a:txBody>
                  <a:tcPr anchor="b"/>
                </a:tc>
                <a:extLst>
                  <a:ext uri="{0D108BD9-81ED-4DB2-BD59-A6C34878D82A}">
                    <a16:rowId xmlns:a16="http://schemas.microsoft.com/office/drawing/2014/main" val="10000"/>
                  </a:ext>
                </a:extLst>
              </a:tr>
              <a:tr h="716230">
                <a:tc>
                  <a:txBody>
                    <a:bodyPr/>
                    <a:lstStyle/>
                    <a:p>
                      <a:r>
                        <a:rPr lang="en-US" sz="3600" dirty="0"/>
                        <a:t>Cases</a:t>
                      </a:r>
                    </a:p>
                  </a:txBody>
                  <a:tcPr anchor="ctr"/>
                </a:tc>
                <a:tc>
                  <a:txBody>
                    <a:bodyPr/>
                    <a:lstStyle/>
                    <a:p>
                      <a:pPr algn="ctr"/>
                      <a:r>
                        <a:rPr lang="en-US" sz="3600" dirty="0"/>
                        <a:t>750</a:t>
                      </a:r>
                    </a:p>
                  </a:txBody>
                  <a:tcPr anchor="ctr"/>
                </a:tc>
                <a:tc>
                  <a:txBody>
                    <a:bodyPr/>
                    <a:lstStyle/>
                    <a:p>
                      <a:pPr algn="ctr"/>
                      <a:r>
                        <a:rPr lang="en-US" sz="3600" dirty="0"/>
                        <a:t>250</a:t>
                      </a:r>
                    </a:p>
                  </a:txBody>
                  <a:tcPr anchor="ctr"/>
                </a:tc>
                <a:extLst>
                  <a:ext uri="{0D108BD9-81ED-4DB2-BD59-A6C34878D82A}">
                    <a16:rowId xmlns:a16="http://schemas.microsoft.com/office/drawing/2014/main" val="10001"/>
                  </a:ext>
                </a:extLst>
              </a:tr>
              <a:tr h="768096">
                <a:tc>
                  <a:txBody>
                    <a:bodyPr/>
                    <a:lstStyle/>
                    <a:p>
                      <a:r>
                        <a:rPr lang="en-US" sz="3600" dirty="0"/>
                        <a:t>Controls</a:t>
                      </a:r>
                    </a:p>
                  </a:txBody>
                  <a:tcPr anchor="ctr"/>
                </a:tc>
                <a:tc>
                  <a:txBody>
                    <a:bodyPr/>
                    <a:lstStyle/>
                    <a:p>
                      <a:pPr algn="ctr"/>
                      <a:r>
                        <a:rPr lang="en-US" sz="3600" dirty="0"/>
                        <a:t>800</a:t>
                      </a:r>
                    </a:p>
                  </a:txBody>
                  <a:tcPr anchor="ctr"/>
                </a:tc>
                <a:tc>
                  <a:txBody>
                    <a:bodyPr/>
                    <a:lstStyle/>
                    <a:p>
                      <a:pPr algn="ctr"/>
                      <a:r>
                        <a:rPr lang="en-US" sz="3600" dirty="0"/>
                        <a:t>200</a:t>
                      </a:r>
                    </a:p>
                  </a:txBody>
                  <a:tcPr anchor="ctr"/>
                </a:tc>
                <a:extLst>
                  <a:ext uri="{0D108BD9-81ED-4DB2-BD59-A6C34878D82A}">
                    <a16:rowId xmlns:a16="http://schemas.microsoft.com/office/drawing/2014/main" val="10002"/>
                  </a:ext>
                </a:extLst>
              </a:tr>
            </a:tbl>
          </a:graphicData>
        </a:graphic>
      </p:graphicFrame>
      <p:sp>
        <p:nvSpPr>
          <p:cNvPr id="19" name="TextBox 18"/>
          <p:cNvSpPr txBox="1"/>
          <p:nvPr/>
        </p:nvSpPr>
        <p:spPr>
          <a:xfrm>
            <a:off x="2816038" y="5032664"/>
            <a:ext cx="3511923" cy="646331"/>
          </a:xfrm>
          <a:prstGeom prst="rect">
            <a:avLst/>
          </a:prstGeom>
          <a:noFill/>
        </p:spPr>
        <p:txBody>
          <a:bodyPr wrap="none" rtlCol="0">
            <a:spAutoFit/>
          </a:bodyPr>
          <a:lstStyle/>
          <a:p>
            <a:r>
              <a:rPr lang="en-US" sz="3600" dirty="0"/>
              <a:t>χ</a:t>
            </a:r>
            <a:r>
              <a:rPr lang="en-US" sz="3600" baseline="30000" dirty="0"/>
              <a:t>2</a:t>
            </a:r>
            <a:r>
              <a:rPr lang="en-US" sz="3600" dirty="0"/>
              <a:t> p-value = 0.009</a:t>
            </a:r>
          </a:p>
        </p:txBody>
      </p:sp>
    </p:spTree>
    <p:extLst>
      <p:ext uri="{BB962C8B-B14F-4D97-AF65-F5344CB8AC3E}">
        <p14:creationId xmlns:p14="http://schemas.microsoft.com/office/powerpoint/2010/main" val="19676654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30" y="130627"/>
            <a:ext cx="10058400" cy="685800"/>
          </a:xfrm>
        </p:spPr>
        <p:txBody>
          <a:bodyPr>
            <a:noAutofit/>
          </a:bodyPr>
          <a:lstStyle/>
          <a:p>
            <a:r>
              <a:rPr lang="en-US" sz="3200" dirty="0"/>
              <a:t>Histone mark QTLs are often </a:t>
            </a:r>
            <a:br>
              <a:rPr lang="en-US" sz="3200" dirty="0"/>
            </a:br>
            <a:r>
              <a:rPr lang="en-US" sz="3200" dirty="0"/>
              <a:t>DNA methylation QTLs</a:t>
            </a:r>
          </a:p>
        </p:txBody>
      </p:sp>
      <p:pic>
        <p:nvPicPr>
          <p:cNvPr id="3" name="Picture 2"/>
          <p:cNvPicPr>
            <a:picLocks noChangeAspect="1"/>
          </p:cNvPicPr>
          <p:nvPr/>
        </p:nvPicPr>
        <p:blipFill rotWithShape="1">
          <a:blip r:embed="rId2"/>
          <a:srcRect t="6644" b="7689"/>
          <a:stretch/>
        </p:blipFill>
        <p:spPr>
          <a:xfrm>
            <a:off x="1697545" y="947058"/>
            <a:ext cx="6255096" cy="5502729"/>
          </a:xfrm>
          <a:prstGeom prst="rect">
            <a:avLst/>
          </a:prstGeom>
        </p:spPr>
      </p:pic>
      <p:sp>
        <p:nvSpPr>
          <p:cNvPr id="4" name="TextBox 3"/>
          <p:cNvSpPr txBox="1"/>
          <p:nvPr/>
        </p:nvSpPr>
        <p:spPr>
          <a:xfrm>
            <a:off x="3245864" y="6396335"/>
            <a:ext cx="3305412" cy="461665"/>
          </a:xfrm>
          <a:prstGeom prst="rect">
            <a:avLst/>
          </a:prstGeom>
          <a:noFill/>
        </p:spPr>
        <p:txBody>
          <a:bodyPr wrap="none" rtlCol="0">
            <a:spAutoFit/>
          </a:bodyPr>
          <a:lstStyle/>
          <a:p>
            <a:r>
              <a:rPr lang="en-US" sz="2400" dirty="0"/>
              <a:t>-log10 expected p-values</a:t>
            </a:r>
          </a:p>
        </p:txBody>
      </p:sp>
      <p:sp>
        <p:nvSpPr>
          <p:cNvPr id="5" name="TextBox 4"/>
          <p:cNvSpPr txBox="1"/>
          <p:nvPr/>
        </p:nvSpPr>
        <p:spPr>
          <a:xfrm rot="16200000">
            <a:off x="-265756" y="3253085"/>
            <a:ext cx="3307380" cy="461665"/>
          </a:xfrm>
          <a:prstGeom prst="rect">
            <a:avLst/>
          </a:prstGeom>
          <a:noFill/>
        </p:spPr>
        <p:txBody>
          <a:bodyPr wrap="none" rtlCol="0">
            <a:spAutoFit/>
          </a:bodyPr>
          <a:lstStyle/>
          <a:p>
            <a:r>
              <a:rPr lang="en-US" sz="2400" dirty="0"/>
              <a:t>-</a:t>
            </a:r>
            <a:r>
              <a:rPr lang="en-US" sz="2400"/>
              <a:t>log10 observed p-values</a:t>
            </a:r>
            <a:endParaRPr lang="en-US" sz="2400" dirty="0"/>
          </a:p>
        </p:txBody>
      </p:sp>
      <p:sp>
        <p:nvSpPr>
          <p:cNvPr id="6" name="Rectangle 5"/>
          <p:cNvSpPr>
            <a:spLocks/>
          </p:cNvSpPr>
          <p:nvPr/>
        </p:nvSpPr>
        <p:spPr bwMode="auto">
          <a:xfrm>
            <a:off x="7150374" y="6466114"/>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err="1">
                <a:latin typeface="Myriad Pro" charset="0"/>
                <a:ea typeface="ＭＳ Ｐゴシック" charset="0"/>
                <a:cs typeface="ＭＳ Ｐゴシック" charset="0"/>
                <a:sym typeface="Myriad Pro" charset="0"/>
              </a:rPr>
              <a:t>Banovich</a:t>
            </a:r>
            <a:r>
              <a:rPr lang="en-US" dirty="0">
                <a:latin typeface="Myriad Pro" charset="0"/>
                <a:ea typeface="ＭＳ Ｐゴシック" charset="0"/>
                <a:cs typeface="ＭＳ Ｐゴシック" charset="0"/>
                <a:sym typeface="Myriad Pro" charset="0"/>
              </a:rPr>
              <a:t>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2014</a:t>
            </a:r>
          </a:p>
        </p:txBody>
      </p:sp>
    </p:spTree>
    <p:extLst>
      <p:ext uri="{BB962C8B-B14F-4D97-AF65-F5344CB8AC3E}">
        <p14:creationId xmlns:p14="http://schemas.microsoft.com/office/powerpoint/2010/main" val="1909891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0192" y="0"/>
            <a:ext cx="6243851" cy="6858000"/>
          </a:xfrm>
          <a:prstGeom prst="rect">
            <a:avLst/>
          </a:prstGeom>
        </p:spPr>
      </p:pic>
      <p:sp>
        <p:nvSpPr>
          <p:cNvPr id="5" name="Rectangle 4"/>
          <p:cNvSpPr>
            <a:spLocks/>
          </p:cNvSpPr>
          <p:nvPr/>
        </p:nvSpPr>
        <p:spPr bwMode="auto">
          <a:xfrm>
            <a:off x="7819845" y="6466114"/>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Li </a:t>
            </a:r>
            <a:r>
              <a:rPr lang="en-US" dirty="0">
                <a:latin typeface="Myriad Pro It" charset="0"/>
                <a:ea typeface="ＭＳ Ｐゴシック" charset="0"/>
                <a:cs typeface="ＭＳ Ｐゴシック" charset="0"/>
                <a:sym typeface="Myriad Pro It" charset="0"/>
              </a:rPr>
              <a:t>et al</a:t>
            </a:r>
            <a:r>
              <a:rPr lang="en-US">
                <a:latin typeface="Myriad Pro" charset="0"/>
                <a:ea typeface="ＭＳ Ｐゴシック" charset="0"/>
                <a:cs typeface="ＭＳ Ｐゴシック" charset="0"/>
                <a:sym typeface="Myriad Pro" charset="0"/>
              </a:rPr>
              <a:t>. </a:t>
            </a:r>
            <a:r>
              <a:rPr lang="en-US" dirty="0">
                <a:latin typeface="Myriad Pro" charset="0"/>
                <a:ea typeface="ＭＳ Ｐゴシック" charset="0"/>
                <a:cs typeface="ＭＳ Ｐゴシック" charset="0"/>
                <a:sym typeface="Myriad Pro" charset="0"/>
              </a:rPr>
              <a:t>2016</a:t>
            </a:r>
          </a:p>
        </p:txBody>
      </p:sp>
    </p:spTree>
    <p:extLst>
      <p:ext uri="{BB962C8B-B14F-4D97-AF65-F5344CB8AC3E}">
        <p14:creationId xmlns:p14="http://schemas.microsoft.com/office/powerpoint/2010/main" val="18655844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Sharing of regulatory QTLs</a:t>
            </a:r>
          </a:p>
        </p:txBody>
      </p:sp>
      <p:pic>
        <p:nvPicPr>
          <p:cNvPr id="3" name="Picture 2"/>
          <p:cNvPicPr>
            <a:picLocks noChangeAspect="1"/>
          </p:cNvPicPr>
          <p:nvPr/>
        </p:nvPicPr>
        <p:blipFill rotWithShape="1">
          <a:blip r:embed="rId2"/>
          <a:srcRect t="10040"/>
          <a:stretch/>
        </p:blipFill>
        <p:spPr>
          <a:xfrm>
            <a:off x="0" y="2155371"/>
            <a:ext cx="8946510" cy="3673927"/>
          </a:xfrm>
          <a:prstGeom prst="rect">
            <a:avLst/>
          </a:prstGeom>
        </p:spPr>
      </p:pic>
      <p:sp>
        <p:nvSpPr>
          <p:cNvPr id="4" name="Rectangle 3"/>
          <p:cNvSpPr>
            <a:spLocks/>
          </p:cNvSpPr>
          <p:nvPr/>
        </p:nvSpPr>
        <p:spPr bwMode="auto">
          <a:xfrm>
            <a:off x="7754537" y="6466114"/>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Li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2016</a:t>
            </a:r>
          </a:p>
        </p:txBody>
      </p:sp>
    </p:spTree>
    <p:extLst>
      <p:ext uri="{BB962C8B-B14F-4D97-AF65-F5344CB8AC3E}">
        <p14:creationId xmlns:p14="http://schemas.microsoft.com/office/powerpoint/2010/main" val="554562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Discussion</a:t>
            </a:r>
          </a:p>
        </p:txBody>
      </p:sp>
      <p:sp>
        <p:nvSpPr>
          <p:cNvPr id="3" name="Content Placeholder 27"/>
          <p:cNvSpPr txBox="1">
            <a:spLocks/>
          </p:cNvSpPr>
          <p:nvPr/>
        </p:nvSpPr>
        <p:spPr>
          <a:xfrm>
            <a:off x="457200" y="2352317"/>
            <a:ext cx="8115300" cy="277485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3000"/>
              </a:spcAft>
            </a:pPr>
            <a:r>
              <a:rPr lang="en-US" dirty="0"/>
              <a:t>How can molecular traits be connected to organismal traits?</a:t>
            </a:r>
          </a:p>
          <a:p>
            <a:pPr>
              <a:spcAft>
                <a:spcPts val="3000"/>
              </a:spcAft>
            </a:pPr>
            <a:r>
              <a:rPr lang="en-US" dirty="0"/>
              <a:t>What can we learn from molecular traits?</a:t>
            </a:r>
          </a:p>
        </p:txBody>
      </p:sp>
    </p:spTree>
    <p:extLst>
      <p:ext uri="{BB962C8B-B14F-4D97-AF65-F5344CB8AC3E}">
        <p14:creationId xmlns:p14="http://schemas.microsoft.com/office/powerpoint/2010/main" val="14206994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Intersecting </a:t>
            </a:r>
            <a:r>
              <a:rPr lang="en-US" dirty="0" err="1"/>
              <a:t>eQTLs</a:t>
            </a:r>
            <a:r>
              <a:rPr lang="en-US" dirty="0"/>
              <a:t> with GWAS</a:t>
            </a:r>
          </a:p>
        </p:txBody>
      </p:sp>
      <p:pic>
        <p:nvPicPr>
          <p:cNvPr id="3" name="Picture 2"/>
          <p:cNvPicPr>
            <a:picLocks noChangeAspect="1"/>
          </p:cNvPicPr>
          <p:nvPr/>
        </p:nvPicPr>
        <p:blipFill rotWithShape="1">
          <a:blip r:embed="rId2"/>
          <a:srcRect b="43954"/>
          <a:stretch/>
        </p:blipFill>
        <p:spPr>
          <a:xfrm>
            <a:off x="133258" y="1708115"/>
            <a:ext cx="4193814" cy="3843599"/>
          </a:xfrm>
          <a:prstGeom prst="rect">
            <a:avLst/>
          </a:prstGeom>
        </p:spPr>
      </p:pic>
      <p:pic>
        <p:nvPicPr>
          <p:cNvPr id="4" name="Picture 3"/>
          <p:cNvPicPr>
            <a:picLocks noChangeAspect="1"/>
          </p:cNvPicPr>
          <p:nvPr/>
        </p:nvPicPr>
        <p:blipFill rotWithShape="1">
          <a:blip r:embed="rId2"/>
          <a:srcRect t="56283"/>
          <a:stretch/>
        </p:blipFill>
        <p:spPr>
          <a:xfrm>
            <a:off x="4492986" y="2553641"/>
            <a:ext cx="4193814" cy="2998073"/>
          </a:xfrm>
          <a:prstGeom prst="rect">
            <a:avLst/>
          </a:prstGeom>
        </p:spPr>
      </p:pic>
      <p:pic>
        <p:nvPicPr>
          <p:cNvPr id="5" name="Picture 4"/>
          <p:cNvPicPr>
            <a:picLocks noChangeAspect="1"/>
          </p:cNvPicPr>
          <p:nvPr/>
        </p:nvPicPr>
        <p:blipFill rotWithShape="1">
          <a:blip r:embed="rId2"/>
          <a:srcRect t="96667"/>
          <a:stretch/>
        </p:blipFill>
        <p:spPr>
          <a:xfrm>
            <a:off x="133258" y="5404757"/>
            <a:ext cx="4193814" cy="228600"/>
          </a:xfrm>
          <a:prstGeom prst="rect">
            <a:avLst/>
          </a:prstGeom>
        </p:spPr>
      </p:pic>
      <p:sp>
        <p:nvSpPr>
          <p:cNvPr id="6" name="TextBox 5"/>
          <p:cNvSpPr txBox="1"/>
          <p:nvPr/>
        </p:nvSpPr>
        <p:spPr>
          <a:xfrm>
            <a:off x="604161" y="4565008"/>
            <a:ext cx="1273105" cy="646331"/>
          </a:xfrm>
          <a:prstGeom prst="rect">
            <a:avLst/>
          </a:prstGeom>
          <a:noFill/>
        </p:spPr>
        <p:txBody>
          <a:bodyPr wrap="none" rtlCol="0">
            <a:spAutoFit/>
          </a:bodyPr>
          <a:lstStyle/>
          <a:p>
            <a:r>
              <a:rPr lang="en-US" dirty="0">
                <a:solidFill>
                  <a:srgbClr val="00B050"/>
                </a:solidFill>
              </a:rPr>
              <a:t>CD4+ T cell </a:t>
            </a:r>
          </a:p>
          <a:p>
            <a:r>
              <a:rPr lang="en-US" dirty="0">
                <a:solidFill>
                  <a:srgbClr val="00B050"/>
                </a:solidFill>
              </a:rPr>
              <a:t>specific</a:t>
            </a:r>
          </a:p>
        </p:txBody>
      </p:sp>
      <p:sp>
        <p:nvSpPr>
          <p:cNvPr id="8" name="TextBox 7"/>
          <p:cNvSpPr txBox="1"/>
          <p:nvPr/>
        </p:nvSpPr>
        <p:spPr>
          <a:xfrm>
            <a:off x="5273100" y="2836040"/>
            <a:ext cx="837280" cy="369332"/>
          </a:xfrm>
          <a:prstGeom prst="rect">
            <a:avLst/>
          </a:prstGeom>
          <a:noFill/>
        </p:spPr>
        <p:txBody>
          <a:bodyPr wrap="none" rtlCol="0">
            <a:spAutoFit/>
          </a:bodyPr>
          <a:lstStyle/>
          <a:p>
            <a:r>
              <a:rPr lang="en-US" dirty="0"/>
              <a:t>Shared</a:t>
            </a:r>
          </a:p>
        </p:txBody>
      </p:sp>
      <p:sp>
        <p:nvSpPr>
          <p:cNvPr id="9" name="TextBox 8"/>
          <p:cNvSpPr txBox="1"/>
          <p:nvPr/>
        </p:nvSpPr>
        <p:spPr>
          <a:xfrm>
            <a:off x="5055187" y="4157092"/>
            <a:ext cx="1273105" cy="646331"/>
          </a:xfrm>
          <a:prstGeom prst="rect">
            <a:avLst/>
          </a:prstGeom>
          <a:noFill/>
        </p:spPr>
        <p:txBody>
          <a:bodyPr wrap="none" rtlCol="0">
            <a:spAutoFit/>
          </a:bodyPr>
          <a:lstStyle/>
          <a:p>
            <a:r>
              <a:rPr lang="en-US" dirty="0">
                <a:solidFill>
                  <a:srgbClr val="00B050"/>
                </a:solidFill>
              </a:rPr>
              <a:t>CD4+ T cell </a:t>
            </a:r>
          </a:p>
          <a:p>
            <a:r>
              <a:rPr lang="en-US" dirty="0">
                <a:solidFill>
                  <a:srgbClr val="00B050"/>
                </a:solidFill>
              </a:rPr>
              <a:t>specific</a:t>
            </a:r>
          </a:p>
        </p:txBody>
      </p:sp>
      <p:sp>
        <p:nvSpPr>
          <p:cNvPr id="10" name="Rectangle 3"/>
          <p:cNvSpPr>
            <a:spLocks/>
          </p:cNvSpPr>
          <p:nvPr/>
        </p:nvSpPr>
        <p:spPr bwMode="auto">
          <a:xfrm>
            <a:off x="7690757" y="6368143"/>
            <a:ext cx="1476556" cy="4898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Raj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2014</a:t>
            </a:r>
          </a:p>
        </p:txBody>
      </p:sp>
    </p:spTree>
    <p:extLst>
      <p:ext uri="{BB962C8B-B14F-4D97-AF65-F5344CB8AC3E}">
        <p14:creationId xmlns:p14="http://schemas.microsoft.com/office/powerpoint/2010/main" val="412643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GWAS enrichment in cell-type specific annotations</a:t>
            </a:r>
          </a:p>
        </p:txBody>
      </p:sp>
      <p:sp>
        <p:nvSpPr>
          <p:cNvPr id="4" name="Rectangle 3"/>
          <p:cNvSpPr>
            <a:spLocks/>
          </p:cNvSpPr>
          <p:nvPr/>
        </p:nvSpPr>
        <p:spPr bwMode="auto">
          <a:xfrm>
            <a:off x="7150375" y="6482443"/>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Finucane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2015</a:t>
            </a:r>
          </a:p>
        </p:txBody>
      </p:sp>
      <p:pic>
        <p:nvPicPr>
          <p:cNvPr id="5" name="Picture 4"/>
          <p:cNvPicPr>
            <a:picLocks noChangeAspect="1"/>
          </p:cNvPicPr>
          <p:nvPr/>
        </p:nvPicPr>
        <p:blipFill rotWithShape="1">
          <a:blip r:embed="rId2"/>
          <a:srcRect r="74650" b="65606"/>
          <a:stretch/>
        </p:blipFill>
        <p:spPr>
          <a:xfrm>
            <a:off x="832756" y="1487474"/>
            <a:ext cx="4441371" cy="4646219"/>
          </a:xfrm>
          <a:prstGeom prst="rect">
            <a:avLst/>
          </a:prstGeom>
        </p:spPr>
      </p:pic>
      <p:pic>
        <p:nvPicPr>
          <p:cNvPr id="6" name="Picture 5"/>
          <p:cNvPicPr>
            <a:picLocks noChangeAspect="1"/>
          </p:cNvPicPr>
          <p:nvPr/>
        </p:nvPicPr>
        <p:blipFill rotWithShape="1">
          <a:blip r:embed="rId2"/>
          <a:srcRect l="70564" b="66588"/>
          <a:stretch/>
        </p:blipFill>
        <p:spPr>
          <a:xfrm>
            <a:off x="5657459" y="2032733"/>
            <a:ext cx="3911084" cy="3422963"/>
          </a:xfrm>
          <a:prstGeom prst="rect">
            <a:avLst/>
          </a:prstGeom>
        </p:spPr>
      </p:pic>
    </p:spTree>
    <p:extLst>
      <p:ext uri="{BB962C8B-B14F-4D97-AF65-F5344CB8AC3E}">
        <p14:creationId xmlns:p14="http://schemas.microsoft.com/office/powerpoint/2010/main" val="61439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3" name="Picture 2"/>
          <p:cNvPicPr>
            <a:picLocks noChangeAspect="1"/>
          </p:cNvPicPr>
          <p:nvPr/>
        </p:nvPicPr>
        <p:blipFill>
          <a:blip r:embed="rId2"/>
          <a:stretch>
            <a:fillRect/>
          </a:stretch>
        </p:blipFill>
        <p:spPr>
          <a:xfrm>
            <a:off x="359226" y="-19276"/>
            <a:ext cx="8631284" cy="6655141"/>
          </a:xfrm>
          <a:prstGeom prst="rect">
            <a:avLst/>
          </a:prstGeom>
        </p:spPr>
      </p:pic>
      <p:sp>
        <p:nvSpPr>
          <p:cNvPr id="4" name="Rectangle 3"/>
          <p:cNvSpPr>
            <a:spLocks/>
          </p:cNvSpPr>
          <p:nvPr/>
        </p:nvSpPr>
        <p:spPr bwMode="auto">
          <a:xfrm>
            <a:off x="7150375" y="6482443"/>
            <a:ext cx="1993625" cy="3755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lIns="0" tIns="0" rIns="0" bIns="0" anchor="ctr"/>
          <a:lstStyle/>
          <a:p>
            <a:r>
              <a:rPr lang="en-US" dirty="0">
                <a:latin typeface="Myriad Pro" charset="0"/>
                <a:ea typeface="ＭＳ Ｐゴシック" charset="0"/>
                <a:cs typeface="ＭＳ Ｐゴシック" charset="0"/>
                <a:sym typeface="Myriad Pro" charset="0"/>
              </a:rPr>
              <a:t>Finucane  </a:t>
            </a:r>
            <a:r>
              <a:rPr lang="en-US" dirty="0">
                <a:latin typeface="Myriad Pro It" charset="0"/>
                <a:ea typeface="ＭＳ Ｐゴシック" charset="0"/>
                <a:cs typeface="ＭＳ Ｐゴシック" charset="0"/>
                <a:sym typeface="Myriad Pro It" charset="0"/>
              </a:rPr>
              <a:t>et al</a:t>
            </a:r>
            <a:r>
              <a:rPr lang="en-US" dirty="0">
                <a:latin typeface="Myriad Pro" charset="0"/>
                <a:ea typeface="ＭＳ Ｐゴシック" charset="0"/>
                <a:cs typeface="ＭＳ Ｐゴシック" charset="0"/>
                <a:sym typeface="Myriad Pro" charset="0"/>
              </a:rPr>
              <a:t>. 2015</a:t>
            </a:r>
          </a:p>
        </p:txBody>
      </p:sp>
    </p:spTree>
    <p:extLst>
      <p:ext uri="{BB962C8B-B14F-4D97-AF65-F5344CB8AC3E}">
        <p14:creationId xmlns:p14="http://schemas.microsoft.com/office/powerpoint/2010/main" val="9765118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Many molecular traits can be associated with genetic variants </a:t>
            </a:r>
          </a:p>
          <a:p>
            <a:endParaRPr lang="en-US" dirty="0"/>
          </a:p>
          <a:p>
            <a:r>
              <a:rPr lang="en-US" dirty="0"/>
              <a:t>Molecular QTLs can reveal mechanism underlying organismal traits</a:t>
            </a:r>
          </a:p>
          <a:p>
            <a:endParaRPr lang="en-US" dirty="0"/>
          </a:p>
          <a:p>
            <a:r>
              <a:rPr lang="en-US" dirty="0"/>
              <a:t>Smaller samples are needed to map molecular QTLs that organismal traits</a:t>
            </a:r>
          </a:p>
          <a:p>
            <a:endParaRPr lang="en-US" dirty="0"/>
          </a:p>
          <a:p>
            <a:r>
              <a:rPr lang="en-US" dirty="0"/>
              <a:t>Genetic associations are challenging to interpret</a:t>
            </a:r>
            <a:br>
              <a:rPr lang="en-US" dirty="0"/>
            </a:br>
            <a:endParaRPr lang="en-US" dirty="0"/>
          </a:p>
        </p:txBody>
      </p:sp>
      <p:sp>
        <p:nvSpPr>
          <p:cNvPr id="2" name="Title 1"/>
          <p:cNvSpPr>
            <a:spLocks noGrp="1"/>
          </p:cNvSpPr>
          <p:nvPr>
            <p:ph type="title"/>
          </p:nvPr>
        </p:nvSpPr>
        <p:spPr/>
        <p:txBody>
          <a:bodyPr>
            <a:normAutofit fontScale="90000"/>
          </a:bodyPr>
          <a:lstStyle/>
          <a:p>
            <a:r>
              <a:rPr lang="en-US" dirty="0"/>
              <a:t>Summary</a:t>
            </a:r>
          </a:p>
        </p:txBody>
      </p:sp>
    </p:spTree>
    <p:extLst>
      <p:ext uri="{BB962C8B-B14F-4D97-AF65-F5344CB8AC3E}">
        <p14:creationId xmlns:p14="http://schemas.microsoft.com/office/powerpoint/2010/main" val="1813704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74404</TotalTime>
  <Words>5004</Words>
  <Application>Microsoft Macintosh PowerPoint</Application>
  <PresentationFormat>On-screen Show (4:3)</PresentationFormat>
  <Paragraphs>784</Paragraphs>
  <Slides>97</Slides>
  <Notes>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ＭＳ Ｐゴシック</vt:lpstr>
      <vt:lpstr>Arial</vt:lpstr>
      <vt:lpstr>Calibri</vt:lpstr>
      <vt:lpstr>Courier</vt:lpstr>
      <vt:lpstr>Helvetica</vt:lpstr>
      <vt:lpstr>Lucida Grande</vt:lpstr>
      <vt:lpstr>Myriad Pro</vt:lpstr>
      <vt:lpstr>Myriad Pro It</vt:lpstr>
      <vt:lpstr>Myriad Pro Semibold</vt:lpstr>
      <vt:lpstr>Office Theme</vt:lpstr>
      <vt:lpstr>Genetic Variation and Transcriptional Regulation</vt:lpstr>
      <vt:lpstr>Overview</vt:lpstr>
      <vt:lpstr>Which genetic variants affect human traits?</vt:lpstr>
      <vt:lpstr>PowerPoint Presentation</vt:lpstr>
      <vt:lpstr>PowerPoint Presentation</vt:lpstr>
      <vt:lpstr>Topics</vt:lpstr>
      <vt:lpstr>Testing for genetic association</vt:lpstr>
      <vt:lpstr>Case-Control Association Study</vt:lpstr>
      <vt:lpstr>Case-Control Association Study</vt:lpstr>
      <vt:lpstr>Quantitative Trait Association Study</vt:lpstr>
      <vt:lpstr>Discussion</vt:lpstr>
      <vt:lpstr>In class exercise</vt:lpstr>
      <vt:lpstr>Exercise</vt:lpstr>
      <vt:lpstr>P-value distribution</vt:lpstr>
      <vt:lpstr>Exercise</vt:lpstr>
      <vt:lpstr>PowerPoint Presentation</vt:lpstr>
      <vt:lpstr>PowerPoint Presentation</vt:lpstr>
      <vt:lpstr>PowerPoint Presentation</vt:lpstr>
      <vt:lpstr>Discussion</vt:lpstr>
      <vt:lpstr>Exercise</vt:lpstr>
      <vt:lpstr>PowerPoint Presentation</vt:lpstr>
      <vt:lpstr>Exercise</vt:lpstr>
      <vt:lpstr>PowerPoint Presentation</vt:lpstr>
      <vt:lpstr>PowerPoint Presentation</vt:lpstr>
      <vt:lpstr>PowerPoint Presentation</vt:lpstr>
      <vt:lpstr>Exercise</vt:lpstr>
      <vt:lpstr>PowerPoint Presentation</vt:lpstr>
      <vt:lpstr>Discussion</vt:lpstr>
      <vt:lpstr>Wellcome Trust Case Control Study</vt:lpstr>
      <vt:lpstr>PowerPoint Presentation</vt:lpstr>
      <vt:lpstr>Manhattan Plot of Association Signals</vt:lpstr>
      <vt:lpstr>PowerPoint Presentation</vt:lpstr>
      <vt:lpstr>QTLs for human height</vt:lpstr>
      <vt:lpstr>Crohn’s Disease Hit Region, Chromosome 3</vt:lpstr>
      <vt:lpstr>Discussion</vt:lpstr>
      <vt:lpstr>Difficulty in interpreting GWAS hits</vt:lpstr>
      <vt:lpstr>Molecular traits as an intermediate phenotype</vt:lpstr>
      <vt:lpstr>Why use molecular traits?</vt:lpstr>
      <vt:lpstr>Discussion</vt:lpstr>
      <vt:lpstr>The first gene expression QTL mapping study</vt:lpstr>
      <vt:lpstr>Quantitative Trait Locus Mapping with recombinant inbred lines</vt:lpstr>
      <vt:lpstr>A yeast eQTL</vt:lpstr>
      <vt:lpstr>eQTL mapping in humans</vt:lpstr>
      <vt:lpstr>Pedigree-based mapping of eQTLs in human B cell lines</vt:lpstr>
      <vt:lpstr>eQTL mapping with RNA-seq</vt:lpstr>
      <vt:lpstr>Splicing QTLs (sQTLs)</vt:lpstr>
      <vt:lpstr>eQTLs are enriched near transcription start sites</vt:lpstr>
      <vt:lpstr>eQTLs are enriched in regions with open/active chromatin</vt:lpstr>
      <vt:lpstr>Distance from TSS and DNase sensitivity are predictive of eQTLs</vt:lpstr>
      <vt:lpstr>PowerPoint Presentation</vt:lpstr>
      <vt:lpstr>Discussion</vt:lpstr>
      <vt:lpstr>Nucleosomes are depleted in regulatory regions</vt:lpstr>
      <vt:lpstr>Measuring chromatin accessibility with DNase-seq</vt:lpstr>
      <vt:lpstr>Measuring chromatin accessibility with DNase-seq</vt:lpstr>
      <vt:lpstr>Measuring chromatin accessibility with DNase-seq</vt:lpstr>
      <vt:lpstr>Measuring chromatin accessibility with DNase-seq</vt:lpstr>
      <vt:lpstr>Measuring chromatin accessibility with DNase-seq</vt:lpstr>
      <vt:lpstr>DNase sensitivity as a quantitative trait</vt:lpstr>
      <vt:lpstr>DNase sensitivity as a quantitative trait</vt:lpstr>
      <vt:lpstr>Determining nucleosome positions with MNase-seq</vt:lpstr>
      <vt:lpstr>Determining nucleosome positions with MNase-seq</vt:lpstr>
      <vt:lpstr>Determining nucleosome positions with MNase-seq</vt:lpstr>
      <vt:lpstr>dsQTLs are associated with nucleosome positions</vt:lpstr>
      <vt:lpstr>dsQTLs are associated with nucleosome positions</vt:lpstr>
      <vt:lpstr>Histone modifications</vt:lpstr>
      <vt:lpstr>Measuring histone marks with ChIP-seq</vt:lpstr>
      <vt:lpstr>Measuring histone marks with ChIP-seq</vt:lpstr>
      <vt:lpstr>Measuring histone marks with ChIP-seq</vt:lpstr>
      <vt:lpstr>Measuring histone marks with ChIP-seq</vt:lpstr>
      <vt:lpstr>Measuring histone marks with ChIP-seq</vt:lpstr>
      <vt:lpstr>ChIP-seq data from 10 individuals</vt:lpstr>
      <vt:lpstr>Are eQTLs also associated with histone modifications?</vt:lpstr>
      <vt:lpstr>Are eQTLs also associated with histone modifications?</vt:lpstr>
      <vt:lpstr>Are dsQTLs also associated with histone modifications?</vt:lpstr>
      <vt:lpstr>Are dsQTLs also associated with histone modifications?</vt:lpstr>
      <vt:lpstr>Can we identify Histone Mark QTLs?</vt:lpstr>
      <vt:lpstr>Combined Haplotype Test</vt:lpstr>
      <vt:lpstr>Read Depth Association Test</vt:lpstr>
      <vt:lpstr>Allelic Imbalance Test</vt:lpstr>
      <vt:lpstr>Haplotype Imbalance Test</vt:lpstr>
      <vt:lpstr>Combined Haplotype Test</vt:lpstr>
      <vt:lpstr>Standard mapping of H3K27ac QTLs with 10 Individuals</vt:lpstr>
      <vt:lpstr>Combined Haplotype Test Mapping  of H3K27ac QTLs</vt:lpstr>
      <vt:lpstr>Example of a histone mark QTL</vt:lpstr>
      <vt:lpstr>Example of a histone mark QTL</vt:lpstr>
      <vt:lpstr>Example of a histone mark QTL</vt:lpstr>
      <vt:lpstr>Example of a histone mark QTL</vt:lpstr>
      <vt:lpstr>DNA methylation QTLs</vt:lpstr>
      <vt:lpstr>DNA Methylation QTLs are often also DNase sensitivity QTLs </vt:lpstr>
      <vt:lpstr>Histone mark QTLs are often  DNA methylation QTLs</vt:lpstr>
      <vt:lpstr>PowerPoint Presentation</vt:lpstr>
      <vt:lpstr>Sharing of regulatory QTLs</vt:lpstr>
      <vt:lpstr>Discussion</vt:lpstr>
      <vt:lpstr>Intersecting eQTLs with GWAS</vt:lpstr>
      <vt:lpstr>GWAS enrichment in cell-type specific annotations</vt:lpstr>
      <vt:lpstr>PowerPoint Presentation</vt:lpstr>
      <vt:lpstr>Summary</vt:lpstr>
    </vt:vector>
  </TitlesOfParts>
  <Company>University of Chicago</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Graham Mcvicker</dc:creator>
  <cp:lastModifiedBy>Microsoft Office User</cp:lastModifiedBy>
  <cp:revision>2635</cp:revision>
  <cp:lastPrinted>2014-12-08T16:54:48Z</cp:lastPrinted>
  <dcterms:created xsi:type="dcterms:W3CDTF">2014-07-16T20:22:33Z</dcterms:created>
  <dcterms:modified xsi:type="dcterms:W3CDTF">2019-02-26T01:45:58Z</dcterms:modified>
</cp:coreProperties>
</file>